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3695256"/>
            <a:ext cx="1786889" cy="2939415"/>
          </a:xfrm>
          <a:custGeom>
            <a:avLst/>
            <a:gdLst/>
            <a:ahLst/>
            <a:cxnLst/>
            <a:rect l="l" t="t" r="r" b="b"/>
            <a:pathLst>
              <a:path w="1786889" h="2939415">
                <a:moveTo>
                  <a:pt x="586065" y="0"/>
                </a:moveTo>
                <a:lnTo>
                  <a:pt x="0" y="586065"/>
                </a:lnTo>
                <a:lnTo>
                  <a:pt x="0" y="2890554"/>
                </a:lnTo>
                <a:lnTo>
                  <a:pt x="48314" y="2938868"/>
                </a:lnTo>
                <a:lnTo>
                  <a:pt x="1786623" y="1200556"/>
                </a:lnTo>
                <a:lnTo>
                  <a:pt x="58606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3157500"/>
            <a:ext cx="681355" cy="1314450"/>
          </a:xfrm>
          <a:custGeom>
            <a:avLst/>
            <a:gdLst/>
            <a:ahLst/>
            <a:cxnLst/>
            <a:rect l="l" t="t" r="r" b="b"/>
            <a:pathLst>
              <a:path w="681355" h="1314450">
                <a:moveTo>
                  <a:pt x="48314" y="0"/>
                </a:moveTo>
                <a:lnTo>
                  <a:pt x="0" y="48314"/>
                </a:lnTo>
                <a:lnTo>
                  <a:pt x="0" y="1313910"/>
                </a:lnTo>
                <a:lnTo>
                  <a:pt x="681107" y="632802"/>
                </a:lnTo>
                <a:lnTo>
                  <a:pt x="4831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067496" y="1714995"/>
            <a:ext cx="6448425" cy="6448425"/>
          </a:xfrm>
          <a:custGeom>
            <a:avLst/>
            <a:gdLst/>
            <a:ahLst/>
            <a:cxnLst/>
            <a:rect l="l" t="t" r="r" b="b"/>
            <a:pathLst>
              <a:path w="6448425" h="6448425">
                <a:moveTo>
                  <a:pt x="3224212" y="0"/>
                </a:moveTo>
                <a:lnTo>
                  <a:pt x="0" y="3225469"/>
                </a:lnTo>
                <a:lnTo>
                  <a:pt x="3224212" y="6448425"/>
                </a:lnTo>
                <a:lnTo>
                  <a:pt x="6448425" y="3225469"/>
                </a:lnTo>
                <a:lnTo>
                  <a:pt x="322421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477497" y="5512498"/>
            <a:ext cx="2990850" cy="2990850"/>
          </a:xfrm>
          <a:custGeom>
            <a:avLst/>
            <a:gdLst/>
            <a:ahLst/>
            <a:cxnLst/>
            <a:rect l="l" t="t" r="r" b="b"/>
            <a:pathLst>
              <a:path w="2990850" h="2990850">
                <a:moveTo>
                  <a:pt x="2798622" y="0"/>
                </a:moveTo>
                <a:lnTo>
                  <a:pt x="0" y="2796120"/>
                </a:lnTo>
                <a:lnTo>
                  <a:pt x="194729" y="2990850"/>
                </a:lnTo>
                <a:lnTo>
                  <a:pt x="2990850" y="192239"/>
                </a:lnTo>
                <a:lnTo>
                  <a:pt x="279862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31981"/>
            <a:ext cx="5320614" cy="5055781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753540" cy="46156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0" y="5907503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6"/>
                </a:lnTo>
                <a:lnTo>
                  <a:pt x="1738248" y="3476624"/>
                </a:lnTo>
                <a:lnTo>
                  <a:pt x="2433002" y="2781898"/>
                </a:lnTo>
                <a:lnTo>
                  <a:pt x="2433002" y="694729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45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0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9"/>
                </a:lnTo>
                <a:lnTo>
                  <a:pt x="490630" y="2229497"/>
                </a:lnTo>
                <a:lnTo>
                  <a:pt x="774412" y="2229497"/>
                </a:lnTo>
                <a:lnTo>
                  <a:pt x="2371115" y="632792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899997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70" y="0"/>
                </a:moveTo>
                <a:lnTo>
                  <a:pt x="0" y="2886075"/>
                </a:lnTo>
                <a:lnTo>
                  <a:pt x="501149" y="3387000"/>
                </a:lnTo>
                <a:lnTo>
                  <a:pt x="5271449" y="3387000"/>
                </a:lnTo>
                <a:lnTo>
                  <a:pt x="5772149" y="2886075"/>
                </a:lnTo>
                <a:lnTo>
                  <a:pt x="288737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3453" y="387870"/>
            <a:ext cx="15438377" cy="3053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47906" y="4840605"/>
            <a:ext cx="9088755" cy="2172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ahman.abdul@student.mmu.edu.m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9358" y="2448230"/>
            <a:ext cx="7640955" cy="3332479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12700" marR="3016885">
              <a:lnSpc>
                <a:spcPts val="6150"/>
              </a:lnSpc>
              <a:spcBef>
                <a:spcPts val="1375"/>
              </a:spcBef>
            </a:pPr>
            <a:r>
              <a:rPr sz="6200" spc="175" dirty="0">
                <a:solidFill>
                  <a:srgbClr val="FFFFFF"/>
                </a:solidFill>
                <a:latin typeface="Cambria"/>
                <a:cs typeface="Cambria"/>
              </a:rPr>
              <a:t>Project</a:t>
            </a:r>
            <a:r>
              <a:rPr sz="62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200" spc="80" dirty="0">
                <a:solidFill>
                  <a:srgbClr val="FFFFFF"/>
                </a:solidFill>
                <a:latin typeface="Cambria"/>
                <a:cs typeface="Cambria"/>
              </a:rPr>
              <a:t>Title: </a:t>
            </a:r>
            <a:r>
              <a:rPr sz="6200" spc="285" dirty="0">
                <a:solidFill>
                  <a:srgbClr val="FFFFFF"/>
                </a:solidFill>
                <a:latin typeface="Cambria"/>
                <a:cs typeface="Cambria"/>
              </a:rPr>
              <a:t>Smart</a:t>
            </a:r>
            <a:r>
              <a:rPr sz="6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200" spc="145" dirty="0">
                <a:solidFill>
                  <a:srgbClr val="FFFFFF"/>
                </a:solidFill>
                <a:latin typeface="Cambria"/>
                <a:cs typeface="Cambria"/>
              </a:rPr>
              <a:t>Waste</a:t>
            </a:r>
            <a:endParaRPr sz="6200">
              <a:latin typeface="Cambria"/>
              <a:cs typeface="Cambria"/>
            </a:endParaRPr>
          </a:p>
          <a:p>
            <a:pPr marL="12700" marR="5080">
              <a:lnSpc>
                <a:spcPts val="6230"/>
              </a:lnSpc>
              <a:spcBef>
                <a:spcPts val="15"/>
              </a:spcBef>
            </a:pPr>
            <a:r>
              <a:rPr sz="6200" spc="300" dirty="0">
                <a:solidFill>
                  <a:srgbClr val="FFFFFF"/>
                </a:solidFill>
                <a:latin typeface="Cambria"/>
                <a:cs typeface="Cambria"/>
              </a:rPr>
              <a:t>Management</a:t>
            </a:r>
            <a:r>
              <a:rPr sz="62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200" spc="250" dirty="0">
                <a:solidFill>
                  <a:srgbClr val="FFFFFF"/>
                </a:solidFill>
                <a:latin typeface="Cambria"/>
                <a:cs typeface="Cambria"/>
              </a:rPr>
              <a:t>System </a:t>
            </a:r>
            <a:r>
              <a:rPr sz="6200" spc="204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62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200" spc="-10" dirty="0">
                <a:solidFill>
                  <a:srgbClr val="FFFFFF"/>
                </a:solidFill>
                <a:latin typeface="Cambria"/>
                <a:cs typeface="Cambria"/>
              </a:rPr>
              <a:t>ESP32</a:t>
            </a:r>
            <a:endParaRPr sz="62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654" y="0"/>
              <a:ext cx="6478346" cy="7407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8270"/>
            <a:chOff x="5288" y="0"/>
            <a:chExt cx="18278475" cy="10288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98" y="26177"/>
              <a:ext cx="7077075" cy="10261600"/>
            </a:xfrm>
            <a:custGeom>
              <a:avLst/>
              <a:gdLst/>
              <a:ahLst/>
              <a:cxnLst/>
              <a:rect l="l" t="t" r="r" b="b"/>
              <a:pathLst>
                <a:path w="7077075" h="10261600">
                  <a:moveTo>
                    <a:pt x="7077074" y="0"/>
                  </a:moveTo>
                  <a:lnTo>
                    <a:pt x="0" y="0"/>
                  </a:lnTo>
                  <a:lnTo>
                    <a:pt x="0" y="10261584"/>
                  </a:lnTo>
                  <a:lnTo>
                    <a:pt x="7077074" y="10261584"/>
                  </a:lnTo>
                  <a:lnTo>
                    <a:pt x="7077074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62499" y="110376"/>
            <a:ext cx="6489700" cy="100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50" spc="280" dirty="0"/>
              <a:t>Expected</a:t>
            </a:r>
            <a:r>
              <a:rPr sz="6450" spc="250" dirty="0"/>
              <a:t> </a:t>
            </a:r>
            <a:r>
              <a:rPr sz="6450" spc="145" dirty="0"/>
              <a:t>Results</a:t>
            </a:r>
            <a:endParaRPr sz="6450"/>
          </a:p>
        </p:txBody>
      </p:sp>
      <p:sp>
        <p:nvSpPr>
          <p:cNvPr id="8" name="object 8"/>
          <p:cNvSpPr txBox="1"/>
          <p:nvPr/>
        </p:nvSpPr>
        <p:spPr>
          <a:xfrm>
            <a:off x="11529262" y="2145563"/>
            <a:ext cx="6071870" cy="4368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885" marR="596265" algn="ctr">
              <a:lnSpc>
                <a:spcPct val="100000"/>
              </a:lnSpc>
              <a:spcBef>
                <a:spcPts val="90"/>
              </a:spcBef>
            </a:pPr>
            <a:r>
              <a:rPr sz="4750" spc="204" dirty="0">
                <a:solidFill>
                  <a:srgbClr val="FFFFFF"/>
                </a:solidFill>
                <a:latin typeface="Cambria"/>
                <a:cs typeface="Cambria"/>
              </a:rPr>
              <a:t>Automatic</a:t>
            </a:r>
            <a:r>
              <a:rPr sz="475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750" spc="190" dirty="0">
                <a:solidFill>
                  <a:srgbClr val="FFFFFF"/>
                </a:solidFill>
                <a:latin typeface="Cambria"/>
                <a:cs typeface="Cambria"/>
              </a:rPr>
              <a:t>bin</a:t>
            </a:r>
            <a:r>
              <a:rPr sz="475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750" spc="95" dirty="0">
                <a:solidFill>
                  <a:srgbClr val="FFFFFF"/>
                </a:solidFill>
                <a:latin typeface="Cambria"/>
                <a:cs typeface="Cambria"/>
              </a:rPr>
              <a:t>lid </a:t>
            </a:r>
            <a:r>
              <a:rPr sz="4750" spc="145" dirty="0">
                <a:solidFill>
                  <a:srgbClr val="FFFFFF"/>
                </a:solidFill>
                <a:latin typeface="Cambria"/>
                <a:cs typeface="Cambria"/>
              </a:rPr>
              <a:t>operation.</a:t>
            </a:r>
            <a:endParaRPr sz="4750">
              <a:latin typeface="Cambria"/>
              <a:cs typeface="Cambria"/>
            </a:endParaRPr>
          </a:p>
          <a:p>
            <a:pPr marL="876935" marR="869315" algn="ctr">
              <a:lnSpc>
                <a:spcPct val="100000"/>
              </a:lnSpc>
            </a:pPr>
            <a:r>
              <a:rPr sz="4750" spc="100" dirty="0">
                <a:solidFill>
                  <a:srgbClr val="FFFFFF"/>
                </a:solidFill>
                <a:latin typeface="Cambria"/>
                <a:cs typeface="Cambria"/>
              </a:rPr>
              <a:t>Alerts</a:t>
            </a:r>
            <a:r>
              <a:rPr sz="475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750" spc="15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4750" spc="-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750" spc="70" dirty="0">
                <a:solidFill>
                  <a:srgbClr val="FFFFFF"/>
                </a:solidFill>
                <a:latin typeface="Cambria"/>
                <a:cs typeface="Cambria"/>
              </a:rPr>
              <a:t>waste </a:t>
            </a:r>
            <a:r>
              <a:rPr sz="4750" spc="80" dirty="0">
                <a:solidFill>
                  <a:srgbClr val="FFFFFF"/>
                </a:solidFill>
                <a:latin typeface="Cambria"/>
                <a:cs typeface="Cambria"/>
              </a:rPr>
              <a:t>overflow.</a:t>
            </a:r>
            <a:endParaRPr sz="4750">
              <a:latin typeface="Cambria"/>
              <a:cs typeface="Cambria"/>
            </a:endParaRPr>
          </a:p>
          <a:p>
            <a:pPr marL="12700" marR="5080" algn="ctr">
              <a:lnSpc>
                <a:spcPct val="100000"/>
              </a:lnSpc>
            </a:pPr>
            <a:r>
              <a:rPr sz="4750" spc="150" dirty="0">
                <a:solidFill>
                  <a:srgbClr val="FFFFFF"/>
                </a:solidFill>
                <a:latin typeface="Cambria"/>
                <a:cs typeface="Cambria"/>
              </a:rPr>
              <a:t>Real-</a:t>
            </a:r>
            <a:r>
              <a:rPr sz="4750" spc="215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475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750" spc="180" dirty="0">
                <a:solidFill>
                  <a:srgbClr val="FFFFFF"/>
                </a:solidFill>
                <a:latin typeface="Cambria"/>
                <a:cs typeface="Cambria"/>
              </a:rPr>
              <a:t>monitoring </a:t>
            </a:r>
            <a:r>
              <a:rPr sz="4750" spc="145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475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750" spc="45" dirty="0">
                <a:solidFill>
                  <a:srgbClr val="FFFFFF"/>
                </a:solidFill>
                <a:latin typeface="Cambria"/>
                <a:cs typeface="Cambria"/>
              </a:rPr>
              <a:t>ESP32.</a:t>
            </a:r>
            <a:endParaRPr sz="47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3017" y="387402"/>
            <a:ext cx="4450715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457200" marR="5080" indent="-445134">
              <a:lnSpc>
                <a:spcPts val="4430"/>
              </a:lnSpc>
              <a:spcBef>
                <a:spcPts val="980"/>
              </a:spcBef>
            </a:pPr>
            <a:r>
              <a:rPr sz="4400" spc="250" dirty="0"/>
              <a:t>Case</a:t>
            </a:r>
            <a:r>
              <a:rPr sz="4400" spc="175" dirty="0"/>
              <a:t> </a:t>
            </a:r>
            <a:r>
              <a:rPr sz="4400" spc="180" dirty="0"/>
              <a:t>Studies</a:t>
            </a:r>
            <a:r>
              <a:rPr sz="4400" spc="175" dirty="0"/>
              <a:t> </a:t>
            </a:r>
            <a:r>
              <a:rPr sz="4400" spc="195" dirty="0"/>
              <a:t>and </a:t>
            </a:r>
            <a:r>
              <a:rPr sz="4400" spc="220" dirty="0"/>
              <a:t>Success</a:t>
            </a:r>
            <a:r>
              <a:rPr sz="4400" spc="165" dirty="0"/>
              <a:t> </a:t>
            </a:r>
            <a:r>
              <a:rPr sz="4400" spc="135" dirty="0"/>
              <a:t>Stories</a:t>
            </a:r>
            <a:endParaRPr sz="4400" dirty="0"/>
          </a:p>
        </p:txBody>
      </p:sp>
      <p:sp>
        <p:nvSpPr>
          <p:cNvPr id="8" name="object 8"/>
          <p:cNvSpPr txBox="1"/>
          <p:nvPr/>
        </p:nvSpPr>
        <p:spPr>
          <a:xfrm>
            <a:off x="11203861" y="1873251"/>
            <a:ext cx="6722277" cy="56117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marR="5080" indent="-48260" algn="r">
              <a:lnSpc>
                <a:spcPct val="99900"/>
              </a:lnSpc>
              <a:spcBef>
                <a:spcPts val="100"/>
              </a:spcBef>
            </a:pPr>
            <a:r>
              <a:rPr sz="3300" spc="65" dirty="0">
                <a:solidFill>
                  <a:srgbClr val="FFFFFF"/>
                </a:solidFill>
                <a:latin typeface="Tahoma"/>
                <a:cs typeface="Tahoma"/>
              </a:rPr>
              <a:t>Several</a:t>
            </a:r>
            <a:r>
              <a:rPr sz="3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75" dirty="0">
                <a:solidFill>
                  <a:srgbClr val="FFFFFF"/>
                </a:solidFill>
                <a:latin typeface="Tahoma"/>
                <a:cs typeface="Tahoma"/>
              </a:rPr>
              <a:t>cities</a:t>
            </a:r>
            <a:r>
              <a:rPr sz="33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90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3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75" dirty="0">
                <a:solidFill>
                  <a:srgbClr val="FFFFFF"/>
                </a:solidFill>
                <a:latin typeface="Tahoma"/>
                <a:cs typeface="Tahoma"/>
              </a:rPr>
              <a:t>successfully </a:t>
            </a:r>
            <a:r>
              <a:rPr sz="3300" spc="145" dirty="0">
                <a:solidFill>
                  <a:srgbClr val="FFFFFF"/>
                </a:solidFill>
                <a:latin typeface="Tahoma"/>
                <a:cs typeface="Tahoma"/>
              </a:rPr>
              <a:t>implemented</a:t>
            </a:r>
            <a:r>
              <a:rPr sz="3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-105" dirty="0">
                <a:solidFill>
                  <a:srgbClr val="FFFFFF"/>
                </a:solidFill>
                <a:latin typeface="Tahoma"/>
                <a:cs typeface="Tahoma"/>
              </a:rPr>
              <a:t>IoT-</a:t>
            </a:r>
            <a:r>
              <a:rPr sz="3300" spc="110" dirty="0">
                <a:solidFill>
                  <a:srgbClr val="FFFFFF"/>
                </a:solidFill>
                <a:latin typeface="Tahoma"/>
                <a:cs typeface="Tahoma"/>
              </a:rPr>
              <a:t>driven</a:t>
            </a:r>
            <a:r>
              <a:rPr sz="3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75" dirty="0">
                <a:solidFill>
                  <a:srgbClr val="FFFFFF"/>
                </a:solidFill>
                <a:latin typeface="Tahoma"/>
                <a:cs typeface="Tahoma"/>
              </a:rPr>
              <a:t>waste </a:t>
            </a:r>
            <a:r>
              <a:rPr sz="3300" spc="125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sz="3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60" dirty="0">
                <a:solidFill>
                  <a:srgbClr val="FFFFFF"/>
                </a:solidFill>
                <a:latin typeface="Tahoma"/>
                <a:cs typeface="Tahoma"/>
              </a:rPr>
              <a:t>systems, </a:t>
            </a:r>
            <a:r>
              <a:rPr sz="3300" spc="100" dirty="0">
                <a:solidFill>
                  <a:srgbClr val="FFFFFF"/>
                </a:solidFill>
                <a:latin typeface="Tahoma"/>
                <a:cs typeface="Tahoma"/>
              </a:rPr>
              <a:t>showcasing</a:t>
            </a:r>
            <a:r>
              <a:rPr sz="3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65" dirty="0">
                <a:solidFill>
                  <a:srgbClr val="FFFFFF"/>
                </a:solidFill>
                <a:latin typeface="Tahoma"/>
                <a:cs typeface="Tahoma"/>
              </a:rPr>
              <a:t>significant </a:t>
            </a:r>
            <a:r>
              <a:rPr sz="3300" spc="140" dirty="0">
                <a:solidFill>
                  <a:srgbClr val="FFFFFF"/>
                </a:solidFill>
                <a:latin typeface="Tahoma"/>
                <a:cs typeface="Tahoma"/>
              </a:rPr>
              <a:t>improvements</a:t>
            </a:r>
            <a:r>
              <a:rPr sz="3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13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3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65" dirty="0">
                <a:solidFill>
                  <a:srgbClr val="FFFFFF"/>
                </a:solidFill>
                <a:latin typeface="Tahoma"/>
                <a:cs typeface="Tahoma"/>
              </a:rPr>
              <a:t>efficiency </a:t>
            </a:r>
            <a:r>
              <a:rPr sz="3300" spc="15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3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80" dirty="0">
                <a:solidFill>
                  <a:srgbClr val="FFFFFF"/>
                </a:solidFill>
                <a:latin typeface="Tahoma"/>
                <a:cs typeface="Tahoma"/>
              </a:rPr>
              <a:t>sustainability.</a:t>
            </a:r>
            <a:r>
              <a:rPr sz="3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endParaRPr lang="en-US" sz="3300" spc="-160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60325" marR="5080" indent="-48260" algn="r">
              <a:lnSpc>
                <a:spcPct val="99900"/>
              </a:lnSpc>
              <a:spcBef>
                <a:spcPts val="100"/>
              </a:spcBef>
            </a:pPr>
            <a:r>
              <a:rPr sz="3300" spc="70" dirty="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sz="3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60" dirty="0">
                <a:solidFill>
                  <a:srgbClr val="FFFFFF"/>
                </a:solidFill>
                <a:latin typeface="Tahoma"/>
                <a:cs typeface="Tahoma"/>
              </a:rPr>
              <a:t>case </a:t>
            </a:r>
            <a:r>
              <a:rPr sz="3300" spc="110" dirty="0">
                <a:solidFill>
                  <a:srgbClr val="FFFFFF"/>
                </a:solidFill>
                <a:latin typeface="Tahoma"/>
                <a:cs typeface="Tahoma"/>
              </a:rPr>
              <a:t>studies</a:t>
            </a:r>
            <a:r>
              <a:rPr sz="33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125" dirty="0">
                <a:solidFill>
                  <a:srgbClr val="FFFFFF"/>
                </a:solidFill>
                <a:latin typeface="Tahoma"/>
                <a:cs typeface="Tahoma"/>
              </a:rPr>
              <a:t>provide</a:t>
            </a:r>
            <a:r>
              <a:rPr sz="33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90" dirty="0">
                <a:solidFill>
                  <a:srgbClr val="FFFFFF"/>
                </a:solidFill>
                <a:latin typeface="Tahoma"/>
                <a:cs typeface="Tahoma"/>
              </a:rPr>
              <a:t>valuable insights</a:t>
            </a:r>
            <a:r>
              <a:rPr sz="33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15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3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105" dirty="0">
                <a:solidFill>
                  <a:srgbClr val="FFFFFF"/>
                </a:solidFill>
                <a:latin typeface="Tahoma"/>
                <a:cs typeface="Tahoma"/>
              </a:rPr>
              <a:t>best</a:t>
            </a:r>
            <a:r>
              <a:rPr sz="33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95" dirty="0">
                <a:solidFill>
                  <a:srgbClr val="FFFFFF"/>
                </a:solidFill>
                <a:latin typeface="Tahoma"/>
                <a:cs typeface="Tahoma"/>
              </a:rPr>
              <a:t>practices</a:t>
            </a:r>
            <a:r>
              <a:rPr sz="33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10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3300" spc="120" dirty="0">
                <a:solidFill>
                  <a:srgbClr val="FFFFFF"/>
                </a:solidFill>
                <a:latin typeface="Tahoma"/>
                <a:cs typeface="Tahoma"/>
              </a:rPr>
              <a:t>future</a:t>
            </a:r>
            <a:r>
              <a:rPr sz="3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135" dirty="0">
                <a:solidFill>
                  <a:srgbClr val="FFFFFF"/>
                </a:solidFill>
                <a:latin typeface="Tahoma"/>
                <a:cs typeface="Tahoma"/>
              </a:rPr>
              <a:t>implementations</a:t>
            </a:r>
            <a:r>
              <a:rPr sz="3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1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endParaRPr sz="3300" dirty="0">
              <a:latin typeface="Tahoma"/>
              <a:cs typeface="Tahoma"/>
            </a:endParaRPr>
          </a:p>
          <a:p>
            <a:pPr marR="8890" algn="r">
              <a:lnSpc>
                <a:spcPct val="100000"/>
              </a:lnSpc>
              <a:spcBef>
                <a:spcPts val="15"/>
              </a:spcBef>
            </a:pPr>
            <a:r>
              <a:rPr sz="3300" spc="150" dirty="0">
                <a:solidFill>
                  <a:srgbClr val="FFFFFF"/>
                </a:solidFill>
                <a:latin typeface="Tahoma"/>
                <a:cs typeface="Tahoma"/>
              </a:rPr>
              <a:t>urban</a:t>
            </a:r>
            <a:r>
              <a:rPr sz="3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50" dirty="0">
                <a:solidFill>
                  <a:srgbClr val="FFFFFF"/>
                </a:solidFill>
                <a:latin typeface="Tahoma"/>
                <a:cs typeface="Tahoma"/>
              </a:rPr>
              <a:t>areas.</a:t>
            </a:r>
            <a:endParaRPr sz="33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019178" y="1715072"/>
            <a:ext cx="5895340" cy="1261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sz="4400" spc="140" dirty="0"/>
              <a:t>Future</a:t>
            </a:r>
            <a:r>
              <a:rPr sz="4400" spc="170" dirty="0"/>
              <a:t> </a:t>
            </a:r>
            <a:r>
              <a:rPr sz="4400" spc="265" dirty="0"/>
              <a:t>of</a:t>
            </a:r>
            <a:r>
              <a:rPr sz="4400" spc="170" dirty="0"/>
              <a:t> </a:t>
            </a:r>
            <a:r>
              <a:rPr sz="4400" spc="185" dirty="0"/>
              <a:t>Urban</a:t>
            </a:r>
            <a:r>
              <a:rPr sz="4400" spc="15" dirty="0"/>
              <a:t> </a:t>
            </a:r>
            <a:r>
              <a:rPr sz="4400" spc="120" dirty="0"/>
              <a:t>Waste</a:t>
            </a:r>
            <a:endParaRPr sz="4400"/>
          </a:p>
          <a:p>
            <a:pPr marR="5080" algn="r">
              <a:lnSpc>
                <a:spcPts val="4850"/>
              </a:lnSpc>
            </a:pPr>
            <a:r>
              <a:rPr sz="4400" spc="215" dirty="0"/>
              <a:t>Management</a:t>
            </a:r>
            <a:endParaRPr sz="4400"/>
          </a:p>
        </p:txBody>
      </p:sp>
      <p:grpSp>
        <p:nvGrpSpPr>
          <p:cNvPr id="8" name="object 8"/>
          <p:cNvGrpSpPr/>
          <p:nvPr/>
        </p:nvGrpSpPr>
        <p:grpSpPr>
          <a:xfrm>
            <a:off x="12247981" y="5260263"/>
            <a:ext cx="5641975" cy="1068070"/>
            <a:chOff x="12247981" y="5260263"/>
            <a:chExt cx="5641975" cy="10680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47981" y="5260263"/>
              <a:ext cx="3573297" cy="4960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7709" y="5831763"/>
              <a:ext cx="1901812" cy="4962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44988" y="5260263"/>
              <a:ext cx="944739" cy="38624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23877" y="3438411"/>
            <a:ext cx="5800725" cy="574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290" marR="5080" indent="-402590" algn="just">
              <a:lnSpc>
                <a:spcPct val="100000"/>
              </a:lnSpc>
              <a:spcBef>
                <a:spcPts val="100"/>
              </a:spcBef>
            </a:pPr>
            <a:r>
              <a:rPr sz="3750" spc="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ahoma"/>
                <a:cs typeface="Tahoma"/>
              </a:rPr>
              <a:t>future</a:t>
            </a:r>
            <a:r>
              <a:rPr sz="375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2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75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75" dirty="0">
                <a:solidFill>
                  <a:srgbClr val="FFFFFF"/>
                </a:solidFill>
                <a:latin typeface="Tahoma"/>
                <a:cs typeface="Tahoma"/>
              </a:rPr>
              <a:t>urban</a:t>
            </a:r>
            <a:r>
              <a:rPr sz="375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90" dirty="0">
                <a:solidFill>
                  <a:srgbClr val="FFFFFF"/>
                </a:solidFill>
                <a:latin typeface="Tahoma"/>
                <a:cs typeface="Tahoma"/>
              </a:rPr>
              <a:t>waste </a:t>
            </a:r>
            <a:r>
              <a:rPr sz="3750" spc="150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sz="3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90" dirty="0">
                <a:solidFill>
                  <a:srgbClr val="FFFFFF"/>
                </a:solidFill>
                <a:latin typeface="Tahoma"/>
                <a:cs typeface="Tahoma"/>
              </a:rPr>
              <a:t>lies</a:t>
            </a:r>
            <a:r>
              <a:rPr sz="375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3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750" spc="150" dirty="0">
                <a:solidFill>
                  <a:srgbClr val="FFFFFF"/>
                </a:solidFill>
                <a:latin typeface="Tahoma"/>
                <a:cs typeface="Tahoma"/>
              </a:rPr>
              <a:t>continued</a:t>
            </a:r>
            <a:r>
              <a:rPr sz="37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10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sz="37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endParaRPr sz="3750">
              <a:latin typeface="Tahoma"/>
              <a:cs typeface="Tahoma"/>
            </a:endParaRPr>
          </a:p>
          <a:p>
            <a:pPr marL="3822700">
              <a:lnSpc>
                <a:spcPct val="100000"/>
              </a:lnSpc>
            </a:pPr>
            <a:r>
              <a:rPr sz="3750" spc="15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3750">
              <a:latin typeface="Tahoma"/>
              <a:cs typeface="Tahoma"/>
            </a:endParaRPr>
          </a:p>
          <a:p>
            <a:pPr marL="147955" marR="5080" indent="1938655" algn="r">
              <a:lnSpc>
                <a:spcPct val="100000"/>
              </a:lnSpc>
            </a:pPr>
            <a:r>
              <a:rPr sz="3750" spc="-16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0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3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85" dirty="0">
                <a:solidFill>
                  <a:srgbClr val="FFFFFF"/>
                </a:solidFill>
                <a:latin typeface="Tahoma"/>
                <a:cs typeface="Tahoma"/>
              </a:rPr>
              <a:t>cities</a:t>
            </a:r>
            <a:r>
              <a:rPr sz="3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35" dirty="0">
                <a:solidFill>
                  <a:srgbClr val="FFFFFF"/>
                </a:solidFill>
                <a:latin typeface="Tahoma"/>
                <a:cs typeface="Tahoma"/>
              </a:rPr>
              <a:t>evolve, </a:t>
            </a:r>
            <a:r>
              <a:rPr sz="3750" spc="130" dirty="0">
                <a:solidFill>
                  <a:srgbClr val="FFFFFF"/>
                </a:solidFill>
                <a:latin typeface="Tahoma"/>
                <a:cs typeface="Tahoma"/>
              </a:rPr>
              <a:t>adopting</a:t>
            </a:r>
            <a:r>
              <a:rPr sz="375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95" dirty="0">
                <a:solidFill>
                  <a:srgbClr val="FFFFFF"/>
                </a:solidFill>
                <a:latin typeface="Tahoma"/>
                <a:cs typeface="Tahoma"/>
              </a:rPr>
              <a:t>innovative </a:t>
            </a:r>
            <a:r>
              <a:rPr sz="3750" spc="135" dirty="0">
                <a:solidFill>
                  <a:srgbClr val="FFFFFF"/>
                </a:solidFill>
                <a:latin typeface="Tahoma"/>
                <a:cs typeface="Tahoma"/>
              </a:rPr>
              <a:t>solutions</a:t>
            </a:r>
            <a:r>
              <a:rPr sz="375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8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37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6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7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95" dirty="0">
                <a:solidFill>
                  <a:srgbClr val="FFFFFF"/>
                </a:solidFill>
                <a:latin typeface="Tahoma"/>
                <a:cs typeface="Tahoma"/>
              </a:rPr>
              <a:t>essential </a:t>
            </a:r>
            <a:r>
              <a:rPr sz="3750" spc="14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7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90" dirty="0">
                <a:solidFill>
                  <a:srgbClr val="FFFFFF"/>
                </a:solidFill>
                <a:latin typeface="Tahoma"/>
                <a:cs typeface="Tahoma"/>
              </a:rPr>
              <a:t>achieving</a:t>
            </a:r>
            <a:r>
              <a:rPr sz="37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55" dirty="0">
                <a:solidFill>
                  <a:srgbClr val="FFFFFF"/>
                </a:solidFill>
                <a:latin typeface="Tahoma"/>
                <a:cs typeface="Tahoma"/>
              </a:rPr>
              <a:t>long-</a:t>
            </a:r>
            <a:r>
              <a:rPr sz="3750" spc="150" dirty="0">
                <a:solidFill>
                  <a:srgbClr val="FFFFFF"/>
                </a:solidFill>
                <a:latin typeface="Tahoma"/>
                <a:cs typeface="Tahoma"/>
              </a:rPr>
              <a:t>term </a:t>
            </a:r>
            <a:r>
              <a:rPr sz="3750" spc="105" dirty="0">
                <a:solidFill>
                  <a:srgbClr val="FFFFFF"/>
                </a:solidFill>
                <a:latin typeface="Tahoma"/>
                <a:cs typeface="Tahoma"/>
              </a:rPr>
              <a:t>sustainability</a:t>
            </a:r>
            <a:r>
              <a:rPr sz="37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90" dirty="0">
                <a:solidFill>
                  <a:srgbClr val="FFFFFF"/>
                </a:solidFill>
                <a:latin typeface="Tahoma"/>
                <a:cs typeface="Tahoma"/>
              </a:rPr>
              <a:t>goals</a:t>
            </a:r>
            <a:r>
              <a:rPr sz="37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5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3750" spc="130" dirty="0">
                <a:solidFill>
                  <a:srgbClr val="FFFFFF"/>
                </a:solidFill>
                <a:latin typeface="Tahoma"/>
                <a:cs typeface="Tahoma"/>
              </a:rPr>
              <a:t>enhancing</a:t>
            </a:r>
            <a:r>
              <a:rPr sz="375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75" dirty="0">
                <a:solidFill>
                  <a:srgbClr val="FFFFFF"/>
                </a:solidFill>
                <a:latin typeface="Tahoma"/>
                <a:cs typeface="Tahoma"/>
              </a:rPr>
              <a:t>urban</a:t>
            </a:r>
            <a:r>
              <a:rPr sz="375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-10" dirty="0">
                <a:solidFill>
                  <a:srgbClr val="FFFFFF"/>
                </a:solidFill>
                <a:latin typeface="Tahoma"/>
                <a:cs typeface="Tahoma"/>
              </a:rPr>
              <a:t>living.</a:t>
            </a:r>
            <a:endParaRPr sz="3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2" y="0"/>
            <a:ext cx="3477260" cy="1929764"/>
            <a:chOff x="11371782" y="0"/>
            <a:chExt cx="3477260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8" y="0"/>
                  </a:moveTo>
                  <a:lnTo>
                    <a:pt x="729141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434" y="191376"/>
                  </a:lnTo>
                  <a:lnTo>
                    <a:pt x="2749658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5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8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672" y="3549370"/>
                </a:lnTo>
                <a:lnTo>
                  <a:pt x="5003672" y="658784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5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8" y="0"/>
                </a:moveTo>
                <a:lnTo>
                  <a:pt x="0" y="0"/>
                </a:lnTo>
                <a:lnTo>
                  <a:pt x="2167321" y="2166480"/>
                </a:lnTo>
                <a:lnTo>
                  <a:pt x="433463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16205" algn="ctr">
              <a:lnSpc>
                <a:spcPct val="100600"/>
              </a:lnSpc>
              <a:spcBef>
                <a:spcPts val="100"/>
              </a:spcBef>
            </a:pPr>
            <a:r>
              <a:rPr spc="120" dirty="0"/>
              <a:t>Enhances</a:t>
            </a:r>
            <a:r>
              <a:rPr spc="-160" dirty="0"/>
              <a:t> </a:t>
            </a:r>
            <a:r>
              <a:rPr spc="85" dirty="0"/>
              <a:t>efficiency</a:t>
            </a:r>
            <a:r>
              <a:rPr spc="-160" dirty="0"/>
              <a:t> </a:t>
            </a:r>
            <a:r>
              <a:rPr spc="135" dirty="0"/>
              <a:t>in</a:t>
            </a:r>
            <a:r>
              <a:rPr spc="-155" dirty="0"/>
              <a:t> </a:t>
            </a:r>
            <a:r>
              <a:rPr spc="105" dirty="0"/>
              <a:t>waste</a:t>
            </a:r>
            <a:r>
              <a:rPr spc="-160" dirty="0"/>
              <a:t> </a:t>
            </a:r>
            <a:r>
              <a:rPr spc="114" dirty="0"/>
              <a:t>management. Reduces</a:t>
            </a:r>
            <a:r>
              <a:rPr spc="-165" dirty="0"/>
              <a:t> </a:t>
            </a:r>
            <a:r>
              <a:rPr spc="165" dirty="0"/>
              <a:t>manual</a:t>
            </a:r>
            <a:r>
              <a:rPr spc="-160" dirty="0"/>
              <a:t> </a:t>
            </a:r>
            <a:r>
              <a:rPr spc="114" dirty="0"/>
              <a:t>effort</a:t>
            </a:r>
            <a:r>
              <a:rPr spc="-165" dirty="0"/>
              <a:t> </a:t>
            </a:r>
            <a:r>
              <a:rPr spc="135" dirty="0"/>
              <a:t>in</a:t>
            </a:r>
            <a:r>
              <a:rPr spc="-160" dirty="0"/>
              <a:t> </a:t>
            </a:r>
            <a:r>
              <a:rPr spc="105" dirty="0"/>
              <a:t>waste</a:t>
            </a:r>
            <a:r>
              <a:rPr spc="-160" dirty="0"/>
              <a:t> </a:t>
            </a:r>
            <a:r>
              <a:rPr spc="85" dirty="0"/>
              <a:t>collection. </a:t>
            </a:r>
            <a:r>
              <a:rPr spc="130" dirty="0"/>
              <a:t>Can</a:t>
            </a:r>
            <a:r>
              <a:rPr spc="-165" dirty="0"/>
              <a:t> </a:t>
            </a:r>
            <a:r>
              <a:rPr spc="170" dirty="0"/>
              <a:t>be</a:t>
            </a:r>
            <a:r>
              <a:rPr spc="-160" dirty="0"/>
              <a:t> </a:t>
            </a:r>
            <a:r>
              <a:rPr spc="140" dirty="0"/>
              <a:t>further</a:t>
            </a:r>
            <a:r>
              <a:rPr spc="-165" dirty="0"/>
              <a:t> </a:t>
            </a:r>
            <a:r>
              <a:rPr spc="170" dirty="0"/>
              <a:t>improved</a:t>
            </a:r>
            <a:r>
              <a:rPr spc="-160" dirty="0"/>
              <a:t> </a:t>
            </a:r>
            <a:r>
              <a:rPr spc="105" dirty="0"/>
              <a:t>using</a:t>
            </a:r>
            <a:r>
              <a:rPr spc="-160" dirty="0"/>
              <a:t> </a:t>
            </a:r>
            <a:r>
              <a:rPr spc="100" dirty="0"/>
              <a:t>cloud-</a:t>
            </a:r>
            <a:r>
              <a:rPr spc="140" dirty="0"/>
              <a:t>based </a:t>
            </a:r>
            <a:r>
              <a:rPr spc="114" dirty="0"/>
              <a:t>monitoring.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7775" rIns="0" bIns="0" rtlCol="0">
            <a:spAutoFit/>
          </a:bodyPr>
          <a:lstStyle/>
          <a:p>
            <a:pPr marL="5748020">
              <a:lnSpc>
                <a:spcPct val="100000"/>
              </a:lnSpc>
              <a:spcBef>
                <a:spcPts val="100"/>
              </a:spcBef>
            </a:pPr>
            <a:r>
              <a:rPr sz="7500" spc="395" dirty="0"/>
              <a:t>Conclusion</a:t>
            </a:r>
            <a:endParaRPr sz="7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3" y="1084999"/>
            <a:ext cx="9143365" cy="7596505"/>
            <a:chOff x="9145003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86" y="3225469"/>
                  </a:lnTo>
                  <a:lnTo>
                    <a:pt x="5883935" y="6448425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3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67" y="0"/>
                  </a:moveTo>
                  <a:lnTo>
                    <a:pt x="0" y="884580"/>
                  </a:lnTo>
                  <a:lnTo>
                    <a:pt x="884567" y="1771650"/>
                  </a:lnTo>
                  <a:lnTo>
                    <a:pt x="1771650" y="884580"/>
                  </a:lnTo>
                  <a:lnTo>
                    <a:pt x="88456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2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0"/>
                  </a:moveTo>
                  <a:lnTo>
                    <a:pt x="120611" y="0"/>
                  </a:lnTo>
                  <a:lnTo>
                    <a:pt x="74205" y="9305"/>
                  </a:lnTo>
                  <a:lnTo>
                    <a:pt x="35807" y="34864"/>
                  </a:lnTo>
                  <a:lnTo>
                    <a:pt x="9658" y="73144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234" y="747000"/>
                  </a:lnTo>
                  <a:lnTo>
                    <a:pt x="34864" y="785472"/>
                  </a:lnTo>
                  <a:lnTo>
                    <a:pt x="73144" y="810870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4" y="809809"/>
                  </a:lnTo>
                  <a:lnTo>
                    <a:pt x="783342" y="784529"/>
                  </a:lnTo>
                  <a:lnTo>
                    <a:pt x="792536" y="771334"/>
                  </a:lnTo>
                  <a:lnTo>
                    <a:pt x="120611" y="771334"/>
                  </a:lnTo>
                  <a:lnTo>
                    <a:pt x="92262" y="765602"/>
                  </a:lnTo>
                  <a:lnTo>
                    <a:pt x="69097" y="749977"/>
                  </a:lnTo>
                  <a:lnTo>
                    <a:pt x="53471" y="726816"/>
                  </a:lnTo>
                  <a:lnTo>
                    <a:pt x="47739" y="698474"/>
                  </a:lnTo>
                  <a:lnTo>
                    <a:pt x="47739" y="120611"/>
                  </a:lnTo>
                  <a:lnTo>
                    <a:pt x="53471" y="92262"/>
                  </a:lnTo>
                  <a:lnTo>
                    <a:pt x="69097" y="69097"/>
                  </a:lnTo>
                  <a:lnTo>
                    <a:pt x="92262" y="53471"/>
                  </a:lnTo>
                  <a:lnTo>
                    <a:pt x="120611" y="47739"/>
                  </a:lnTo>
                  <a:lnTo>
                    <a:pt x="794297" y="47739"/>
                  </a:lnTo>
                  <a:lnTo>
                    <a:pt x="783971" y="35179"/>
                  </a:lnTo>
                  <a:lnTo>
                    <a:pt x="765673" y="20145"/>
                  </a:lnTo>
                  <a:lnTo>
                    <a:pt x="745021" y="9112"/>
                  </a:lnTo>
                  <a:lnTo>
                    <a:pt x="722486" y="2317"/>
                  </a:lnTo>
                  <a:lnTo>
                    <a:pt x="698538" y="0"/>
                  </a:lnTo>
                  <a:close/>
                </a:path>
                <a:path w="819150" h="819150">
                  <a:moveTo>
                    <a:pt x="620799" y="97482"/>
                  </a:moveTo>
                  <a:lnTo>
                    <a:pt x="593571" y="98032"/>
                  </a:lnTo>
                  <a:lnTo>
                    <a:pt x="584248" y="98032"/>
                  </a:lnTo>
                  <a:lnTo>
                    <a:pt x="573216" y="98307"/>
                  </a:lnTo>
                  <a:lnTo>
                    <a:pt x="522604" y="106079"/>
                  </a:lnTo>
                  <a:lnTo>
                    <a:pt x="472586" y="126652"/>
                  </a:lnTo>
                  <a:lnTo>
                    <a:pt x="431124" y="164846"/>
                  </a:lnTo>
                  <a:lnTo>
                    <a:pt x="412362" y="215960"/>
                  </a:lnTo>
                  <a:lnTo>
                    <a:pt x="409575" y="238696"/>
                  </a:lnTo>
                  <a:lnTo>
                    <a:pt x="409575" y="339191"/>
                  </a:lnTo>
                  <a:lnTo>
                    <a:pt x="361835" y="339191"/>
                  </a:lnTo>
                  <a:lnTo>
                    <a:pt x="352609" y="340957"/>
                  </a:lnTo>
                  <a:lnTo>
                    <a:pt x="344558" y="345784"/>
                  </a:lnTo>
                  <a:lnTo>
                    <a:pt x="338863" y="352966"/>
                  </a:lnTo>
                  <a:lnTo>
                    <a:pt x="336702" y="361797"/>
                  </a:lnTo>
                  <a:lnTo>
                    <a:pt x="336702" y="457276"/>
                  </a:lnTo>
                  <a:lnTo>
                    <a:pt x="338509" y="466500"/>
                  </a:lnTo>
                  <a:lnTo>
                    <a:pt x="343615" y="474546"/>
                  </a:lnTo>
                  <a:lnTo>
                    <a:pt x="351548" y="480238"/>
                  </a:lnTo>
                  <a:lnTo>
                    <a:pt x="361835" y="482396"/>
                  </a:lnTo>
                  <a:lnTo>
                    <a:pt x="409575" y="482396"/>
                  </a:lnTo>
                  <a:lnTo>
                    <a:pt x="409575" y="771334"/>
                  </a:lnTo>
                  <a:lnTo>
                    <a:pt x="457314" y="771334"/>
                  </a:lnTo>
                  <a:lnTo>
                    <a:pt x="457314" y="457276"/>
                  </a:lnTo>
                  <a:lnTo>
                    <a:pt x="434708" y="434657"/>
                  </a:lnTo>
                  <a:lnTo>
                    <a:pt x="384454" y="434657"/>
                  </a:lnTo>
                  <a:lnTo>
                    <a:pt x="384454" y="386930"/>
                  </a:lnTo>
                  <a:lnTo>
                    <a:pt x="434708" y="386930"/>
                  </a:lnTo>
                  <a:lnTo>
                    <a:pt x="443892" y="385123"/>
                  </a:lnTo>
                  <a:lnTo>
                    <a:pt x="451664" y="380017"/>
                  </a:lnTo>
                  <a:lnTo>
                    <a:pt x="456609" y="372084"/>
                  </a:lnTo>
                  <a:lnTo>
                    <a:pt x="457314" y="361797"/>
                  </a:lnTo>
                  <a:lnTo>
                    <a:pt x="457417" y="248742"/>
                  </a:lnTo>
                  <a:lnTo>
                    <a:pt x="457520" y="243713"/>
                  </a:lnTo>
                  <a:lnTo>
                    <a:pt x="457622" y="238696"/>
                  </a:lnTo>
                  <a:lnTo>
                    <a:pt x="457707" y="234569"/>
                  </a:lnTo>
                  <a:lnTo>
                    <a:pt x="460339" y="215960"/>
                  </a:lnTo>
                  <a:lnTo>
                    <a:pt x="482447" y="178396"/>
                  </a:lnTo>
                  <a:lnTo>
                    <a:pt x="535089" y="152952"/>
                  </a:lnTo>
                  <a:lnTo>
                    <a:pt x="588216" y="144710"/>
                  </a:lnTo>
                  <a:lnTo>
                    <a:pt x="598030" y="143217"/>
                  </a:lnTo>
                  <a:lnTo>
                    <a:pt x="715357" y="143217"/>
                  </a:lnTo>
                  <a:lnTo>
                    <a:pt x="716127" y="138188"/>
                  </a:lnTo>
                  <a:lnTo>
                    <a:pt x="716206" y="129279"/>
                  </a:lnTo>
                  <a:lnTo>
                    <a:pt x="712985" y="121546"/>
                  </a:lnTo>
                  <a:lnTo>
                    <a:pt x="706938" y="115226"/>
                  </a:lnTo>
                  <a:lnTo>
                    <a:pt x="698538" y="110553"/>
                  </a:lnTo>
                  <a:lnTo>
                    <a:pt x="673254" y="103999"/>
                  </a:lnTo>
                  <a:lnTo>
                    <a:pt x="647026" y="99563"/>
                  </a:lnTo>
                  <a:lnTo>
                    <a:pt x="620799" y="97482"/>
                  </a:lnTo>
                  <a:close/>
                </a:path>
                <a:path w="819150" h="819150">
                  <a:moveTo>
                    <a:pt x="620649" y="206032"/>
                  </a:moveTo>
                  <a:lnTo>
                    <a:pt x="605574" y="206032"/>
                  </a:lnTo>
                  <a:lnTo>
                    <a:pt x="598030" y="208546"/>
                  </a:lnTo>
                  <a:lnTo>
                    <a:pt x="567991" y="217846"/>
                  </a:lnTo>
                  <a:lnTo>
                    <a:pt x="546201" y="233980"/>
                  </a:lnTo>
                  <a:lnTo>
                    <a:pt x="533704" y="255651"/>
                  </a:lnTo>
                  <a:lnTo>
                    <a:pt x="533361" y="256273"/>
                  </a:lnTo>
                  <a:lnTo>
                    <a:pt x="530186" y="283921"/>
                  </a:lnTo>
                  <a:lnTo>
                    <a:pt x="530186" y="361797"/>
                  </a:lnTo>
                  <a:lnTo>
                    <a:pt x="531952" y="371023"/>
                  </a:lnTo>
                  <a:lnTo>
                    <a:pt x="536779" y="379074"/>
                  </a:lnTo>
                  <a:lnTo>
                    <a:pt x="543961" y="384770"/>
                  </a:lnTo>
                  <a:lnTo>
                    <a:pt x="552792" y="386930"/>
                  </a:lnTo>
                  <a:lnTo>
                    <a:pt x="643255" y="386930"/>
                  </a:lnTo>
                  <a:lnTo>
                    <a:pt x="630694" y="434657"/>
                  </a:lnTo>
                  <a:lnTo>
                    <a:pt x="552792" y="434657"/>
                  </a:lnTo>
                  <a:lnTo>
                    <a:pt x="543608" y="436425"/>
                  </a:lnTo>
                  <a:lnTo>
                    <a:pt x="535836" y="441256"/>
                  </a:lnTo>
                  <a:lnTo>
                    <a:pt x="530891" y="448443"/>
                  </a:lnTo>
                  <a:lnTo>
                    <a:pt x="530186" y="457276"/>
                  </a:lnTo>
                  <a:lnTo>
                    <a:pt x="530186" y="771334"/>
                  </a:lnTo>
                  <a:lnTo>
                    <a:pt x="577926" y="771334"/>
                  </a:lnTo>
                  <a:lnTo>
                    <a:pt x="577926" y="482396"/>
                  </a:lnTo>
                  <a:lnTo>
                    <a:pt x="650798" y="482396"/>
                  </a:lnTo>
                  <a:lnTo>
                    <a:pt x="696023" y="369341"/>
                  </a:lnTo>
                  <a:lnTo>
                    <a:pt x="698538" y="361797"/>
                  </a:lnTo>
                  <a:lnTo>
                    <a:pt x="693508" y="346722"/>
                  </a:lnTo>
                  <a:lnTo>
                    <a:pt x="688479" y="341706"/>
                  </a:lnTo>
                  <a:lnTo>
                    <a:pt x="684714" y="339191"/>
                  </a:lnTo>
                  <a:lnTo>
                    <a:pt x="577926" y="339191"/>
                  </a:lnTo>
                  <a:lnTo>
                    <a:pt x="577926" y="283921"/>
                  </a:lnTo>
                  <a:lnTo>
                    <a:pt x="578750" y="276065"/>
                  </a:lnTo>
                  <a:lnTo>
                    <a:pt x="582637" y="268211"/>
                  </a:lnTo>
                  <a:lnTo>
                    <a:pt x="591703" y="261302"/>
                  </a:lnTo>
                  <a:lnTo>
                    <a:pt x="608076" y="256273"/>
                  </a:lnTo>
                  <a:lnTo>
                    <a:pt x="618134" y="256273"/>
                  </a:lnTo>
                  <a:lnTo>
                    <a:pt x="623163" y="253771"/>
                  </a:lnTo>
                  <a:lnTo>
                    <a:pt x="696023" y="253771"/>
                  </a:lnTo>
                  <a:lnTo>
                    <a:pt x="701052" y="248742"/>
                  </a:lnTo>
                  <a:lnTo>
                    <a:pt x="701052" y="243713"/>
                  </a:lnTo>
                  <a:lnTo>
                    <a:pt x="705562" y="211048"/>
                  </a:lnTo>
                  <a:lnTo>
                    <a:pt x="658342" y="211048"/>
                  </a:lnTo>
                  <a:lnTo>
                    <a:pt x="650329" y="209562"/>
                  </a:lnTo>
                  <a:lnTo>
                    <a:pt x="641390" y="208546"/>
                  </a:lnTo>
                  <a:lnTo>
                    <a:pt x="631483" y="207524"/>
                  </a:lnTo>
                  <a:lnTo>
                    <a:pt x="620649" y="206032"/>
                  </a:lnTo>
                  <a:close/>
                </a:path>
                <a:path w="819150" h="819150">
                  <a:moveTo>
                    <a:pt x="794297" y="47739"/>
                  </a:moveTo>
                  <a:lnTo>
                    <a:pt x="698538" y="47739"/>
                  </a:lnTo>
                  <a:lnTo>
                    <a:pt x="726881" y="53471"/>
                  </a:lnTo>
                  <a:lnTo>
                    <a:pt x="750047" y="69097"/>
                  </a:lnTo>
                  <a:lnTo>
                    <a:pt x="765676" y="92262"/>
                  </a:lnTo>
                  <a:lnTo>
                    <a:pt x="771410" y="120611"/>
                  </a:lnTo>
                  <a:lnTo>
                    <a:pt x="771410" y="700989"/>
                  </a:lnTo>
                  <a:lnTo>
                    <a:pt x="765676" y="729291"/>
                  </a:lnTo>
                  <a:lnTo>
                    <a:pt x="750047" y="752178"/>
                  </a:lnTo>
                  <a:lnTo>
                    <a:pt x="726881" y="767056"/>
                  </a:lnTo>
                  <a:lnTo>
                    <a:pt x="698538" y="771334"/>
                  </a:lnTo>
                  <a:lnTo>
                    <a:pt x="792536" y="771334"/>
                  </a:lnTo>
                  <a:lnTo>
                    <a:pt x="809491" y="747000"/>
                  </a:lnTo>
                  <a:lnTo>
                    <a:pt x="819150" y="700989"/>
                  </a:lnTo>
                  <a:lnTo>
                    <a:pt x="819150" y="120611"/>
                  </a:lnTo>
                  <a:lnTo>
                    <a:pt x="817205" y="100507"/>
                  </a:lnTo>
                  <a:lnTo>
                    <a:pt x="817114" y="99563"/>
                  </a:lnTo>
                  <a:lnTo>
                    <a:pt x="816993" y="98307"/>
                  </a:lnTo>
                  <a:lnTo>
                    <a:pt x="816913" y="97482"/>
                  </a:lnTo>
                  <a:lnTo>
                    <a:pt x="816834" y="96661"/>
                  </a:lnTo>
                  <a:lnTo>
                    <a:pt x="810042" y="74123"/>
                  </a:lnTo>
                  <a:lnTo>
                    <a:pt x="799010" y="53471"/>
                  </a:lnTo>
                  <a:lnTo>
                    <a:pt x="794297" y="47739"/>
                  </a:lnTo>
                  <a:close/>
                </a:path>
                <a:path w="819150" h="819150">
                  <a:moveTo>
                    <a:pt x="680948" y="336677"/>
                  </a:moveTo>
                  <a:lnTo>
                    <a:pt x="673404" y="339191"/>
                  </a:lnTo>
                  <a:lnTo>
                    <a:pt x="684714" y="339191"/>
                  </a:lnTo>
                  <a:lnTo>
                    <a:pt x="680948" y="336677"/>
                  </a:lnTo>
                  <a:close/>
                </a:path>
                <a:path w="819150" h="819150">
                  <a:moveTo>
                    <a:pt x="696023" y="253771"/>
                  </a:moveTo>
                  <a:lnTo>
                    <a:pt x="623163" y="253771"/>
                  </a:lnTo>
                  <a:lnTo>
                    <a:pt x="634391" y="254240"/>
                  </a:lnTo>
                  <a:lnTo>
                    <a:pt x="645147" y="255651"/>
                  </a:lnTo>
                  <a:lnTo>
                    <a:pt x="654960" y="258004"/>
                  </a:lnTo>
                  <a:lnTo>
                    <a:pt x="663359" y="261302"/>
                  </a:lnTo>
                  <a:lnTo>
                    <a:pt x="668388" y="261302"/>
                  </a:lnTo>
                  <a:lnTo>
                    <a:pt x="673417" y="263817"/>
                  </a:lnTo>
                  <a:lnTo>
                    <a:pt x="685977" y="263817"/>
                  </a:lnTo>
                  <a:lnTo>
                    <a:pt x="696023" y="253771"/>
                  </a:lnTo>
                  <a:close/>
                </a:path>
                <a:path w="819150" h="819150">
                  <a:moveTo>
                    <a:pt x="715357" y="143217"/>
                  </a:moveTo>
                  <a:lnTo>
                    <a:pt x="598030" y="143217"/>
                  </a:lnTo>
                  <a:lnTo>
                    <a:pt x="614992" y="143728"/>
                  </a:lnTo>
                  <a:lnTo>
                    <a:pt x="631952" y="145416"/>
                  </a:lnTo>
                  <a:lnTo>
                    <a:pt x="648911" y="148516"/>
                  </a:lnTo>
                  <a:lnTo>
                    <a:pt x="665873" y="153263"/>
                  </a:lnTo>
                  <a:lnTo>
                    <a:pt x="662103" y="184042"/>
                  </a:lnTo>
                  <a:lnTo>
                    <a:pt x="660221" y="198487"/>
                  </a:lnTo>
                  <a:lnTo>
                    <a:pt x="658342" y="211048"/>
                  </a:lnTo>
                  <a:lnTo>
                    <a:pt x="705562" y="211048"/>
                  </a:lnTo>
                  <a:lnTo>
                    <a:pt x="706938" y="201080"/>
                  </a:lnTo>
                  <a:lnTo>
                    <a:pt x="710471" y="175877"/>
                  </a:lnTo>
                  <a:lnTo>
                    <a:pt x="713063" y="158211"/>
                  </a:lnTo>
                  <a:lnTo>
                    <a:pt x="715279" y="143728"/>
                  </a:lnTo>
                  <a:lnTo>
                    <a:pt x="715357" y="1432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7544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03173" y="1853971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523" y="0"/>
                  </a:moveTo>
                  <a:lnTo>
                    <a:pt x="25019" y="0"/>
                  </a:lnTo>
                  <a:lnTo>
                    <a:pt x="15805" y="1767"/>
                  </a:lnTo>
                  <a:lnTo>
                    <a:pt x="7794" y="6599"/>
                  </a:lnTo>
                  <a:lnTo>
                    <a:pt x="2141" y="13785"/>
                  </a:lnTo>
                  <a:lnTo>
                    <a:pt x="0" y="22618"/>
                  </a:lnTo>
                  <a:lnTo>
                    <a:pt x="0" y="407073"/>
                  </a:lnTo>
                  <a:lnTo>
                    <a:pt x="25019" y="429679"/>
                  </a:lnTo>
                  <a:lnTo>
                    <a:pt x="120523" y="429679"/>
                  </a:lnTo>
                  <a:lnTo>
                    <a:pt x="129716" y="427913"/>
                  </a:lnTo>
                  <a:lnTo>
                    <a:pt x="137493" y="423086"/>
                  </a:lnTo>
                  <a:lnTo>
                    <a:pt x="142436" y="415904"/>
                  </a:lnTo>
                  <a:lnTo>
                    <a:pt x="143129" y="407073"/>
                  </a:lnTo>
                  <a:lnTo>
                    <a:pt x="143129" y="381939"/>
                  </a:lnTo>
                  <a:lnTo>
                    <a:pt x="47625" y="381939"/>
                  </a:lnTo>
                  <a:lnTo>
                    <a:pt x="47625" y="47752"/>
                  </a:lnTo>
                  <a:lnTo>
                    <a:pt x="143129" y="47752"/>
                  </a:lnTo>
                  <a:lnTo>
                    <a:pt x="143129" y="22618"/>
                  </a:lnTo>
                  <a:lnTo>
                    <a:pt x="141432" y="13785"/>
                  </a:lnTo>
                  <a:lnTo>
                    <a:pt x="141364" y="13433"/>
                  </a:lnTo>
                  <a:lnTo>
                    <a:pt x="136540" y="5661"/>
                  </a:lnTo>
                  <a:lnTo>
                    <a:pt x="129359" y="712"/>
                  </a:lnTo>
                  <a:lnTo>
                    <a:pt x="120523" y="0"/>
                  </a:lnTo>
                  <a:close/>
                </a:path>
                <a:path w="143509" h="429894">
                  <a:moveTo>
                    <a:pt x="143129" y="47752"/>
                  </a:moveTo>
                  <a:lnTo>
                    <a:pt x="95377" y="47752"/>
                  </a:lnTo>
                  <a:lnTo>
                    <a:pt x="95377" y="381939"/>
                  </a:lnTo>
                  <a:lnTo>
                    <a:pt x="143129" y="381939"/>
                  </a:lnTo>
                  <a:lnTo>
                    <a:pt x="143129" y="47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73" y="1660499"/>
              <a:ext cx="143129" cy="1432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82524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5960" y="439737"/>
                  </a:moveTo>
                  <a:lnTo>
                    <a:pt x="690118" y="397548"/>
                  </a:lnTo>
                  <a:lnTo>
                    <a:pt x="673303" y="359702"/>
                  </a:lnTo>
                  <a:lnTo>
                    <a:pt x="653884" y="336715"/>
                  </a:lnTo>
                  <a:lnTo>
                    <a:pt x="648208" y="330009"/>
                  </a:lnTo>
                  <a:lnTo>
                    <a:pt x="648208" y="439737"/>
                  </a:lnTo>
                  <a:lnTo>
                    <a:pt x="648208" y="673417"/>
                  </a:lnTo>
                  <a:lnTo>
                    <a:pt x="600456" y="673417"/>
                  </a:lnTo>
                  <a:lnTo>
                    <a:pt x="600456" y="482447"/>
                  </a:lnTo>
                  <a:lnTo>
                    <a:pt x="592963" y="445274"/>
                  </a:lnTo>
                  <a:lnTo>
                    <a:pt x="585851" y="434708"/>
                  </a:lnTo>
                  <a:lnTo>
                    <a:pt x="572528" y="414921"/>
                  </a:lnTo>
                  <a:lnTo>
                    <a:pt x="542213" y="394474"/>
                  </a:lnTo>
                  <a:lnTo>
                    <a:pt x="505079" y="386969"/>
                  </a:lnTo>
                  <a:lnTo>
                    <a:pt x="467868" y="394474"/>
                  </a:lnTo>
                  <a:lnTo>
                    <a:pt x="437515" y="414921"/>
                  </a:lnTo>
                  <a:lnTo>
                    <a:pt x="417068" y="445274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283" y="673417"/>
                  </a:lnTo>
                  <a:lnTo>
                    <a:pt x="359283" y="339229"/>
                  </a:lnTo>
                  <a:lnTo>
                    <a:pt x="409575" y="339229"/>
                  </a:lnTo>
                  <a:lnTo>
                    <a:pt x="409575" y="361835"/>
                  </a:lnTo>
                  <a:lnTo>
                    <a:pt x="410502" y="368909"/>
                  </a:lnTo>
                  <a:lnTo>
                    <a:pt x="413321" y="375031"/>
                  </a:lnTo>
                  <a:lnTo>
                    <a:pt x="418033" y="380225"/>
                  </a:lnTo>
                  <a:lnTo>
                    <a:pt x="424688" y="384454"/>
                  </a:lnTo>
                  <a:lnTo>
                    <a:pt x="427101" y="384454"/>
                  </a:lnTo>
                  <a:lnTo>
                    <a:pt x="429641" y="386969"/>
                  </a:lnTo>
                  <a:lnTo>
                    <a:pt x="437134" y="386969"/>
                  </a:lnTo>
                  <a:lnTo>
                    <a:pt x="444754" y="384454"/>
                  </a:lnTo>
                  <a:lnTo>
                    <a:pt x="449707" y="379425"/>
                  </a:lnTo>
                  <a:lnTo>
                    <a:pt x="459740" y="366864"/>
                  </a:lnTo>
                  <a:lnTo>
                    <a:pt x="476580" y="353682"/>
                  </a:lnTo>
                  <a:lnTo>
                    <a:pt x="496227" y="344258"/>
                  </a:lnTo>
                  <a:lnTo>
                    <a:pt x="515353" y="339229"/>
                  </a:lnTo>
                  <a:lnTo>
                    <a:pt x="517753" y="338607"/>
                  </a:lnTo>
                  <a:lnTo>
                    <a:pt x="540258" y="336715"/>
                  </a:lnTo>
                  <a:lnTo>
                    <a:pt x="552831" y="336715"/>
                  </a:lnTo>
                  <a:lnTo>
                    <a:pt x="597357" y="352818"/>
                  </a:lnTo>
                  <a:lnTo>
                    <a:pt x="642239" y="406361"/>
                  </a:lnTo>
                  <a:lnTo>
                    <a:pt x="648208" y="439737"/>
                  </a:lnTo>
                  <a:lnTo>
                    <a:pt x="648208" y="330009"/>
                  </a:lnTo>
                  <a:lnTo>
                    <a:pt x="611085" y="304736"/>
                  </a:lnTo>
                  <a:lnTo>
                    <a:pt x="567817" y="291477"/>
                  </a:lnTo>
                  <a:lnTo>
                    <a:pt x="547382" y="289026"/>
                  </a:lnTo>
                  <a:lnTo>
                    <a:pt x="539623" y="289026"/>
                  </a:lnTo>
                  <a:lnTo>
                    <a:pt x="517715" y="290398"/>
                  </a:lnTo>
                  <a:lnTo>
                    <a:pt x="495935" y="294627"/>
                  </a:lnTo>
                  <a:lnTo>
                    <a:pt x="475564" y="301701"/>
                  </a:lnTo>
                  <a:lnTo>
                    <a:pt x="457327" y="311581"/>
                  </a:lnTo>
                  <a:lnTo>
                    <a:pt x="454088" y="303149"/>
                  </a:lnTo>
                  <a:lnTo>
                    <a:pt x="448513" y="296824"/>
                  </a:lnTo>
                  <a:lnTo>
                    <a:pt x="441045" y="292862"/>
                  </a:lnTo>
                  <a:lnTo>
                    <a:pt x="432181" y="291477"/>
                  </a:lnTo>
                  <a:lnTo>
                    <a:pt x="336677" y="291477"/>
                  </a:lnTo>
                  <a:lnTo>
                    <a:pt x="327431" y="293255"/>
                  </a:lnTo>
                  <a:lnTo>
                    <a:pt x="319379" y="298081"/>
                  </a:lnTo>
                  <a:lnTo>
                    <a:pt x="313690" y="305269"/>
                  </a:lnTo>
                  <a:lnTo>
                    <a:pt x="311531" y="314096"/>
                  </a:lnTo>
                  <a:lnTo>
                    <a:pt x="311531" y="698550"/>
                  </a:lnTo>
                  <a:lnTo>
                    <a:pt x="336677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65" y="714565"/>
                  </a:lnTo>
                  <a:lnTo>
                    <a:pt x="455155" y="707390"/>
                  </a:lnTo>
                  <a:lnTo>
                    <a:pt x="457327" y="698550"/>
                  </a:lnTo>
                  <a:lnTo>
                    <a:pt x="457327" y="673417"/>
                  </a:lnTo>
                  <a:lnTo>
                    <a:pt x="457327" y="482447"/>
                  </a:lnTo>
                  <a:lnTo>
                    <a:pt x="461251" y="463334"/>
                  </a:lnTo>
                  <a:lnTo>
                    <a:pt x="471766" y="448221"/>
                  </a:lnTo>
                  <a:lnTo>
                    <a:pt x="487006" y="438289"/>
                  </a:lnTo>
                  <a:lnTo>
                    <a:pt x="505079" y="434708"/>
                  </a:lnTo>
                  <a:lnTo>
                    <a:pt x="524154" y="438645"/>
                  </a:lnTo>
                  <a:lnTo>
                    <a:pt x="539280" y="449160"/>
                  </a:lnTo>
                  <a:lnTo>
                    <a:pt x="549236" y="464400"/>
                  </a:lnTo>
                  <a:lnTo>
                    <a:pt x="552831" y="482447"/>
                  </a:lnTo>
                  <a:lnTo>
                    <a:pt x="552831" y="698550"/>
                  </a:lnTo>
                  <a:lnTo>
                    <a:pt x="554520" y="707390"/>
                  </a:lnTo>
                  <a:lnTo>
                    <a:pt x="554583" y="707745"/>
                  </a:lnTo>
                  <a:lnTo>
                    <a:pt x="559409" y="715518"/>
                  </a:lnTo>
                  <a:lnTo>
                    <a:pt x="566597" y="720458"/>
                  </a:lnTo>
                  <a:lnTo>
                    <a:pt x="575437" y="721156"/>
                  </a:lnTo>
                  <a:lnTo>
                    <a:pt x="673354" y="721156"/>
                  </a:lnTo>
                  <a:lnTo>
                    <a:pt x="682536" y="719391"/>
                  </a:lnTo>
                  <a:lnTo>
                    <a:pt x="690321" y="714565"/>
                  </a:lnTo>
                  <a:lnTo>
                    <a:pt x="695261" y="707390"/>
                  </a:lnTo>
                  <a:lnTo>
                    <a:pt x="695960" y="698550"/>
                  </a:lnTo>
                  <a:lnTo>
                    <a:pt x="695960" y="673417"/>
                  </a:lnTo>
                  <a:lnTo>
                    <a:pt x="695960" y="439737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95"/>
                  </a:lnTo>
                  <a:lnTo>
                    <a:pt x="789686" y="47752"/>
                  </a:lnTo>
                  <a:lnTo>
                    <a:pt x="783031" y="38023"/>
                  </a:lnTo>
                  <a:lnTo>
                    <a:pt x="768858" y="28295"/>
                  </a:lnTo>
                  <a:lnTo>
                    <a:pt x="768858" y="123126"/>
                  </a:lnTo>
                  <a:lnTo>
                    <a:pt x="768858" y="698550"/>
                  </a:lnTo>
                  <a:lnTo>
                    <a:pt x="763117" y="726897"/>
                  </a:lnTo>
                  <a:lnTo>
                    <a:pt x="747496" y="750062"/>
                  </a:lnTo>
                  <a:lnTo>
                    <a:pt x="724331" y="765683"/>
                  </a:lnTo>
                  <a:lnTo>
                    <a:pt x="695960" y="771410"/>
                  </a:lnTo>
                  <a:lnTo>
                    <a:pt x="120650" y="771410"/>
                  </a:lnTo>
                  <a:lnTo>
                    <a:pt x="92265" y="765683"/>
                  </a:lnTo>
                  <a:lnTo>
                    <a:pt x="69100" y="750062"/>
                  </a:lnTo>
                  <a:lnTo>
                    <a:pt x="53479" y="726897"/>
                  </a:lnTo>
                  <a:lnTo>
                    <a:pt x="47752" y="698550"/>
                  </a:lnTo>
                  <a:lnTo>
                    <a:pt x="47752" y="123126"/>
                  </a:lnTo>
                  <a:lnTo>
                    <a:pt x="53479" y="94754"/>
                  </a:lnTo>
                  <a:lnTo>
                    <a:pt x="69100" y="71310"/>
                  </a:lnTo>
                  <a:lnTo>
                    <a:pt x="92265" y="54940"/>
                  </a:lnTo>
                  <a:lnTo>
                    <a:pt x="120650" y="47752"/>
                  </a:lnTo>
                  <a:lnTo>
                    <a:pt x="695960" y="47752"/>
                  </a:lnTo>
                  <a:lnTo>
                    <a:pt x="724331" y="53530"/>
                  </a:lnTo>
                  <a:lnTo>
                    <a:pt x="747496" y="69430"/>
                  </a:lnTo>
                  <a:lnTo>
                    <a:pt x="763117" y="93332"/>
                  </a:lnTo>
                  <a:lnTo>
                    <a:pt x="768858" y="123126"/>
                  </a:lnTo>
                  <a:lnTo>
                    <a:pt x="768858" y="28295"/>
                  </a:lnTo>
                  <a:lnTo>
                    <a:pt x="743864" y="11125"/>
                  </a:lnTo>
                  <a:lnTo>
                    <a:pt x="695960" y="0"/>
                  </a:lnTo>
                  <a:lnTo>
                    <a:pt x="120650" y="0"/>
                  </a:lnTo>
                  <a:lnTo>
                    <a:pt x="74193" y="9702"/>
                  </a:lnTo>
                  <a:lnTo>
                    <a:pt x="35788" y="36131"/>
                  </a:lnTo>
                  <a:lnTo>
                    <a:pt x="9652" y="75272"/>
                  </a:lnTo>
                  <a:lnTo>
                    <a:pt x="0" y="123126"/>
                  </a:lnTo>
                  <a:lnTo>
                    <a:pt x="0" y="698550"/>
                  </a:lnTo>
                  <a:lnTo>
                    <a:pt x="9652" y="744956"/>
                  </a:lnTo>
                  <a:lnTo>
                    <a:pt x="35788" y="783348"/>
                  </a:lnTo>
                  <a:lnTo>
                    <a:pt x="74193" y="809498"/>
                  </a:lnTo>
                  <a:lnTo>
                    <a:pt x="120650" y="819150"/>
                  </a:lnTo>
                  <a:lnTo>
                    <a:pt x="695960" y="819150"/>
                  </a:lnTo>
                  <a:lnTo>
                    <a:pt x="742442" y="809498"/>
                  </a:lnTo>
                  <a:lnTo>
                    <a:pt x="781126" y="783348"/>
                  </a:lnTo>
                  <a:lnTo>
                    <a:pt x="789482" y="771410"/>
                  </a:lnTo>
                  <a:lnTo>
                    <a:pt x="808024" y="744956"/>
                  </a:lnTo>
                  <a:lnTo>
                    <a:pt x="819150" y="698550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05006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06" y="364794"/>
                  </a:lnTo>
                  <a:lnTo>
                    <a:pt x="554926" y="324586"/>
                  </a:lnTo>
                  <a:lnTo>
                    <a:pt x="530186" y="292557"/>
                  </a:lnTo>
                  <a:lnTo>
                    <a:pt x="530186" y="409536"/>
                  </a:lnTo>
                  <a:lnTo>
                    <a:pt x="520877" y="455942"/>
                  </a:lnTo>
                  <a:lnTo>
                    <a:pt x="495312" y="494334"/>
                  </a:lnTo>
                  <a:lnTo>
                    <a:pt x="457034" y="520484"/>
                  </a:lnTo>
                  <a:lnTo>
                    <a:pt x="409575" y="530136"/>
                  </a:lnTo>
                  <a:lnTo>
                    <a:pt x="363156" y="520839"/>
                  </a:lnTo>
                  <a:lnTo>
                    <a:pt x="324764" y="495287"/>
                  </a:lnTo>
                  <a:lnTo>
                    <a:pt x="298615" y="457009"/>
                  </a:lnTo>
                  <a:lnTo>
                    <a:pt x="288963" y="409536"/>
                  </a:lnTo>
                  <a:lnTo>
                    <a:pt x="298196" y="363537"/>
                  </a:lnTo>
                  <a:lnTo>
                    <a:pt x="298259" y="363181"/>
                  </a:lnTo>
                  <a:lnTo>
                    <a:pt x="323824" y="325069"/>
                  </a:lnTo>
                  <a:lnTo>
                    <a:pt x="362102" y="299669"/>
                  </a:lnTo>
                  <a:lnTo>
                    <a:pt x="409575" y="291452"/>
                  </a:lnTo>
                  <a:lnTo>
                    <a:pt x="455980" y="300723"/>
                  </a:lnTo>
                  <a:lnTo>
                    <a:pt x="494372" y="326009"/>
                  </a:lnTo>
                  <a:lnTo>
                    <a:pt x="520522" y="363537"/>
                  </a:lnTo>
                  <a:lnTo>
                    <a:pt x="530186" y="409536"/>
                  </a:lnTo>
                  <a:lnTo>
                    <a:pt x="530186" y="292557"/>
                  </a:lnTo>
                  <a:lnTo>
                    <a:pt x="494538" y="264185"/>
                  </a:lnTo>
                  <a:lnTo>
                    <a:pt x="454317" y="247218"/>
                  </a:lnTo>
                  <a:lnTo>
                    <a:pt x="409575" y="241198"/>
                  </a:lnTo>
                  <a:lnTo>
                    <a:pt x="364820" y="247218"/>
                  </a:lnTo>
                  <a:lnTo>
                    <a:pt x="324599" y="264185"/>
                  </a:lnTo>
                  <a:lnTo>
                    <a:pt x="290525" y="290512"/>
                  </a:lnTo>
                  <a:lnTo>
                    <a:pt x="264198" y="324586"/>
                  </a:lnTo>
                  <a:lnTo>
                    <a:pt x="247218" y="364794"/>
                  </a:lnTo>
                  <a:lnTo>
                    <a:pt x="241211" y="409536"/>
                  </a:lnTo>
                  <a:lnTo>
                    <a:pt x="247218" y="454291"/>
                  </a:lnTo>
                  <a:lnTo>
                    <a:pt x="264121" y="494334"/>
                  </a:lnTo>
                  <a:lnTo>
                    <a:pt x="290525" y="528574"/>
                  </a:lnTo>
                  <a:lnTo>
                    <a:pt x="324599" y="554901"/>
                  </a:lnTo>
                  <a:lnTo>
                    <a:pt x="364820" y="571868"/>
                  </a:lnTo>
                  <a:lnTo>
                    <a:pt x="409575" y="577875"/>
                  </a:lnTo>
                  <a:lnTo>
                    <a:pt x="454317" y="571868"/>
                  </a:lnTo>
                  <a:lnTo>
                    <a:pt x="494538" y="554901"/>
                  </a:lnTo>
                  <a:lnTo>
                    <a:pt x="526580" y="530136"/>
                  </a:lnTo>
                  <a:lnTo>
                    <a:pt x="528612" y="528574"/>
                  </a:lnTo>
                  <a:lnTo>
                    <a:pt x="554926" y="494499"/>
                  </a:lnTo>
                  <a:lnTo>
                    <a:pt x="571906" y="454291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58" y="218592"/>
                  </a:moveTo>
                  <a:lnTo>
                    <a:pt x="713955" y="172199"/>
                  </a:lnTo>
                  <a:lnTo>
                    <a:pt x="695756" y="145732"/>
                  </a:lnTo>
                  <a:lnTo>
                    <a:pt x="687539" y="133794"/>
                  </a:lnTo>
                  <a:lnTo>
                    <a:pt x="673404" y="124371"/>
                  </a:lnTo>
                  <a:lnTo>
                    <a:pt x="673404" y="218592"/>
                  </a:lnTo>
                  <a:lnTo>
                    <a:pt x="673404" y="602996"/>
                  </a:lnTo>
                  <a:lnTo>
                    <a:pt x="667664" y="631355"/>
                  </a:lnTo>
                  <a:lnTo>
                    <a:pt x="652043" y="654519"/>
                  </a:lnTo>
                  <a:lnTo>
                    <a:pt x="628878" y="670140"/>
                  </a:lnTo>
                  <a:lnTo>
                    <a:pt x="600532" y="675868"/>
                  </a:lnTo>
                  <a:lnTo>
                    <a:pt x="216090" y="675868"/>
                  </a:lnTo>
                  <a:lnTo>
                    <a:pt x="187731" y="670140"/>
                  </a:lnTo>
                  <a:lnTo>
                    <a:pt x="164566" y="654519"/>
                  </a:lnTo>
                  <a:lnTo>
                    <a:pt x="148945" y="631355"/>
                  </a:lnTo>
                  <a:lnTo>
                    <a:pt x="143217" y="602996"/>
                  </a:lnTo>
                  <a:lnTo>
                    <a:pt x="143217" y="218592"/>
                  </a:lnTo>
                  <a:lnTo>
                    <a:pt x="148945" y="190258"/>
                  </a:lnTo>
                  <a:lnTo>
                    <a:pt x="164566" y="167093"/>
                  </a:lnTo>
                  <a:lnTo>
                    <a:pt x="187731" y="151472"/>
                  </a:lnTo>
                  <a:lnTo>
                    <a:pt x="216090" y="145732"/>
                  </a:lnTo>
                  <a:lnTo>
                    <a:pt x="600532" y="145732"/>
                  </a:lnTo>
                  <a:lnTo>
                    <a:pt x="628878" y="151472"/>
                  </a:lnTo>
                  <a:lnTo>
                    <a:pt x="652043" y="167093"/>
                  </a:lnTo>
                  <a:lnTo>
                    <a:pt x="667664" y="190258"/>
                  </a:lnTo>
                  <a:lnTo>
                    <a:pt x="673404" y="218592"/>
                  </a:lnTo>
                  <a:lnTo>
                    <a:pt x="673404" y="124371"/>
                  </a:lnTo>
                  <a:lnTo>
                    <a:pt x="648385" y="107657"/>
                  </a:lnTo>
                  <a:lnTo>
                    <a:pt x="600532" y="97993"/>
                  </a:lnTo>
                  <a:lnTo>
                    <a:pt x="216090" y="97993"/>
                  </a:lnTo>
                  <a:lnTo>
                    <a:pt x="169672" y="107657"/>
                  </a:lnTo>
                  <a:lnTo>
                    <a:pt x="131279" y="133794"/>
                  </a:lnTo>
                  <a:lnTo>
                    <a:pt x="105130" y="172199"/>
                  </a:lnTo>
                  <a:lnTo>
                    <a:pt x="95478" y="218592"/>
                  </a:lnTo>
                  <a:lnTo>
                    <a:pt x="95478" y="602996"/>
                  </a:lnTo>
                  <a:lnTo>
                    <a:pt x="105130" y="649401"/>
                  </a:lnTo>
                  <a:lnTo>
                    <a:pt x="131279" y="687793"/>
                  </a:lnTo>
                  <a:lnTo>
                    <a:pt x="169672" y="713943"/>
                  </a:lnTo>
                  <a:lnTo>
                    <a:pt x="216090" y="723595"/>
                  </a:lnTo>
                  <a:lnTo>
                    <a:pt x="600532" y="723595"/>
                  </a:lnTo>
                  <a:lnTo>
                    <a:pt x="646976" y="713943"/>
                  </a:lnTo>
                  <a:lnTo>
                    <a:pt x="685647" y="687793"/>
                  </a:lnTo>
                  <a:lnTo>
                    <a:pt x="712546" y="649401"/>
                  </a:lnTo>
                  <a:lnTo>
                    <a:pt x="723658" y="602996"/>
                  </a:lnTo>
                  <a:lnTo>
                    <a:pt x="723658" y="218592"/>
                  </a:lnTo>
                  <a:close/>
                </a:path>
                <a:path w="819150" h="819150">
                  <a:moveTo>
                    <a:pt x="819150" y="120611"/>
                  </a:moveTo>
                  <a:lnTo>
                    <a:pt x="809840" y="74206"/>
                  </a:lnTo>
                  <a:lnTo>
                    <a:pt x="792226" y="47739"/>
                  </a:lnTo>
                  <a:lnTo>
                    <a:pt x="784275" y="35814"/>
                  </a:lnTo>
                  <a:lnTo>
                    <a:pt x="771398" y="27025"/>
                  </a:lnTo>
                  <a:lnTo>
                    <a:pt x="771398" y="120611"/>
                  </a:lnTo>
                  <a:lnTo>
                    <a:pt x="771398" y="700989"/>
                  </a:lnTo>
                  <a:lnTo>
                    <a:pt x="765657" y="729297"/>
                  </a:lnTo>
                  <a:lnTo>
                    <a:pt x="750036" y="752182"/>
                  </a:lnTo>
                  <a:lnTo>
                    <a:pt x="726871" y="767067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52" y="765644"/>
                  </a:lnTo>
                  <a:lnTo>
                    <a:pt x="69088" y="750303"/>
                  </a:lnTo>
                  <a:lnTo>
                    <a:pt x="53467" y="727887"/>
                  </a:lnTo>
                  <a:lnTo>
                    <a:pt x="47739" y="700989"/>
                  </a:lnTo>
                  <a:lnTo>
                    <a:pt x="47739" y="120611"/>
                  </a:lnTo>
                  <a:lnTo>
                    <a:pt x="53467" y="92265"/>
                  </a:lnTo>
                  <a:lnTo>
                    <a:pt x="69088" y="69100"/>
                  </a:lnTo>
                  <a:lnTo>
                    <a:pt x="92252" y="53479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71" y="53479"/>
                  </a:lnTo>
                  <a:lnTo>
                    <a:pt x="750036" y="69100"/>
                  </a:lnTo>
                  <a:lnTo>
                    <a:pt x="765657" y="92265"/>
                  </a:lnTo>
                  <a:lnTo>
                    <a:pt x="771398" y="120611"/>
                  </a:lnTo>
                  <a:lnTo>
                    <a:pt x="771398" y="27025"/>
                  </a:lnTo>
                  <a:lnTo>
                    <a:pt x="745998" y="9664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193" y="9309"/>
                  </a:lnTo>
                  <a:lnTo>
                    <a:pt x="35801" y="34874"/>
                  </a:lnTo>
                  <a:lnTo>
                    <a:pt x="9652" y="73152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220" y="747001"/>
                  </a:lnTo>
                  <a:lnTo>
                    <a:pt x="34848" y="785482"/>
                  </a:lnTo>
                  <a:lnTo>
                    <a:pt x="73139" y="810882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15"/>
                  </a:lnTo>
                  <a:lnTo>
                    <a:pt x="783336" y="784529"/>
                  </a:lnTo>
                  <a:lnTo>
                    <a:pt x="809485" y="747001"/>
                  </a:lnTo>
                  <a:lnTo>
                    <a:pt x="819150" y="700989"/>
                  </a:lnTo>
                  <a:lnTo>
                    <a:pt x="819150" y="120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93" y="1755965"/>
              <a:ext cx="95478" cy="97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647162" y="1635023"/>
              <a:ext cx="657225" cy="671830"/>
            </a:xfrm>
            <a:custGeom>
              <a:avLst/>
              <a:gdLst/>
              <a:ahLst/>
              <a:cxnLst/>
              <a:rect l="l" t="t" r="r" b="b"/>
              <a:pathLst>
                <a:path w="657225" h="671830">
                  <a:moveTo>
                    <a:pt x="195707" y="0"/>
                  </a:moveTo>
                  <a:lnTo>
                    <a:pt x="0" y="0"/>
                  </a:lnTo>
                  <a:lnTo>
                    <a:pt x="256667" y="373341"/>
                  </a:lnTo>
                  <a:lnTo>
                    <a:pt x="0" y="671512"/>
                  </a:lnTo>
                  <a:lnTo>
                    <a:pt x="58039" y="671512"/>
                  </a:lnTo>
                  <a:lnTo>
                    <a:pt x="282321" y="410794"/>
                  </a:lnTo>
                  <a:lnTo>
                    <a:pt x="335661" y="410794"/>
                  </a:lnTo>
                  <a:lnTo>
                    <a:pt x="78867" y="43637"/>
                  </a:lnTo>
                  <a:lnTo>
                    <a:pt x="225696" y="43637"/>
                  </a:lnTo>
                  <a:lnTo>
                    <a:pt x="195707" y="0"/>
                  </a:lnTo>
                  <a:close/>
                </a:path>
                <a:path w="657225" h="671830">
                  <a:moveTo>
                    <a:pt x="335661" y="410794"/>
                  </a:moveTo>
                  <a:lnTo>
                    <a:pt x="282321" y="410794"/>
                  </a:lnTo>
                  <a:lnTo>
                    <a:pt x="461518" y="671512"/>
                  </a:lnTo>
                  <a:lnTo>
                    <a:pt x="657225" y="671512"/>
                  </a:lnTo>
                  <a:lnTo>
                    <a:pt x="628598" y="629856"/>
                  </a:lnTo>
                  <a:lnTo>
                    <a:pt x="488823" y="629856"/>
                  </a:lnTo>
                  <a:lnTo>
                    <a:pt x="335661" y="410794"/>
                  </a:lnTo>
                  <a:close/>
                </a:path>
                <a:path w="657225" h="671830">
                  <a:moveTo>
                    <a:pt x="225696" y="43637"/>
                  </a:moveTo>
                  <a:lnTo>
                    <a:pt x="168021" y="43637"/>
                  </a:lnTo>
                  <a:lnTo>
                    <a:pt x="577850" y="629856"/>
                  </a:lnTo>
                  <a:lnTo>
                    <a:pt x="628598" y="629856"/>
                  </a:lnTo>
                  <a:lnTo>
                    <a:pt x="391160" y="284340"/>
                  </a:lnTo>
                  <a:lnTo>
                    <a:pt x="423394" y="246888"/>
                  </a:lnTo>
                  <a:lnTo>
                    <a:pt x="365379" y="246888"/>
                  </a:lnTo>
                  <a:lnTo>
                    <a:pt x="225696" y="43637"/>
                  </a:lnTo>
                  <a:close/>
                </a:path>
                <a:path w="657225" h="671830">
                  <a:moveTo>
                    <a:pt x="635889" y="0"/>
                  </a:moveTo>
                  <a:lnTo>
                    <a:pt x="577850" y="0"/>
                  </a:lnTo>
                  <a:lnTo>
                    <a:pt x="365379" y="246888"/>
                  </a:lnTo>
                  <a:lnTo>
                    <a:pt x="423394" y="246888"/>
                  </a:lnTo>
                  <a:lnTo>
                    <a:pt x="635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8738" rIns="0" bIns="0" rtlCol="0">
            <a:spAutoFit/>
          </a:bodyPr>
          <a:lstStyle/>
          <a:p>
            <a:pPr marL="1035685">
              <a:lnSpc>
                <a:spcPct val="100000"/>
              </a:lnSpc>
              <a:spcBef>
                <a:spcPts val="120"/>
              </a:spcBef>
            </a:pPr>
            <a:r>
              <a:rPr spc="395" dirty="0"/>
              <a:t>Thanks!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83841" y="4127601"/>
            <a:ext cx="6037580" cy="296862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318135" marR="311785" algn="ctr">
              <a:lnSpc>
                <a:spcPts val="5550"/>
              </a:lnSpc>
              <a:spcBef>
                <a:spcPts val="1240"/>
              </a:spcBef>
            </a:pPr>
            <a:r>
              <a:rPr sz="5550" spc="545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55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550" spc="215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555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550" spc="14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555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550" spc="145" dirty="0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sz="5550" spc="190" dirty="0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5550">
              <a:latin typeface="Cambria"/>
              <a:cs typeface="Cambria"/>
            </a:endParaRPr>
          </a:p>
          <a:p>
            <a:pPr algn="ctr">
              <a:lnSpc>
                <a:spcPts val="2995"/>
              </a:lnSpc>
              <a:spcBef>
                <a:spcPts val="4280"/>
              </a:spcBef>
            </a:pPr>
            <a:r>
              <a:rPr sz="2700" spc="85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rahman.abdul@student.mmu.edu.my</a:t>
            </a:r>
            <a:endParaRPr sz="2700">
              <a:latin typeface="Tahoma"/>
              <a:cs typeface="Tahoma"/>
            </a:endParaRPr>
          </a:p>
          <a:p>
            <a:pPr marR="100330" algn="ctr">
              <a:lnSpc>
                <a:spcPts val="3654"/>
              </a:lnSpc>
            </a:pPr>
            <a:r>
              <a:rPr sz="3250" spc="-10" dirty="0">
                <a:solidFill>
                  <a:srgbClr val="FFFFFF"/>
                </a:solidFill>
                <a:latin typeface="Tahoma"/>
                <a:cs typeface="Tahoma"/>
              </a:rPr>
              <a:t>+601121363095</a:t>
            </a:r>
            <a:endParaRPr sz="3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0369" rIns="0" bIns="0" rtlCol="0">
            <a:spAutoFit/>
          </a:bodyPr>
          <a:lstStyle/>
          <a:p>
            <a:pPr marL="8646160" marR="5080">
              <a:lnSpc>
                <a:spcPts val="5100"/>
              </a:lnSpc>
              <a:spcBef>
                <a:spcPts val="1075"/>
              </a:spcBef>
            </a:pPr>
            <a:r>
              <a:rPr sz="5050" spc="200" dirty="0"/>
              <a:t>Introduction</a:t>
            </a:r>
            <a:r>
              <a:rPr sz="5050" spc="195" dirty="0"/>
              <a:t> to</a:t>
            </a:r>
            <a:r>
              <a:rPr sz="5050" spc="200" dirty="0"/>
              <a:t> </a:t>
            </a:r>
            <a:r>
              <a:rPr sz="5050" spc="225" dirty="0"/>
              <a:t>Smart </a:t>
            </a:r>
            <a:r>
              <a:rPr sz="5050" spc="140" dirty="0"/>
              <a:t>Waste</a:t>
            </a:r>
            <a:r>
              <a:rPr sz="5050" spc="170" dirty="0"/>
              <a:t> </a:t>
            </a:r>
            <a:r>
              <a:rPr sz="5050" spc="235" dirty="0"/>
              <a:t>Management</a:t>
            </a:r>
            <a:endParaRPr sz="5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7639" y="3220389"/>
            <a:ext cx="6569291" cy="4761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7058" y="3763314"/>
            <a:ext cx="7422743" cy="4764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606" y="4315764"/>
            <a:ext cx="5323598" cy="4761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10763" y="4858689"/>
            <a:ext cx="7072515" cy="4764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6613" y="5411139"/>
            <a:ext cx="7173887" cy="4252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48266" y="5961138"/>
            <a:ext cx="6691223" cy="4781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2" y="2795258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3" y="2225891"/>
                  </a:lnTo>
                  <a:lnTo>
                    <a:pt x="1914943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75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686052"/>
            <a:ext cx="3863975" cy="9601835"/>
            <a:chOff x="0" y="686052"/>
            <a:chExt cx="3863975" cy="9601835"/>
          </a:xfrm>
        </p:grpSpPr>
        <p:sp>
          <p:nvSpPr>
            <p:cNvPr id="10" name="object 1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6216955"/>
              <a:ext cx="3863975" cy="4070985"/>
            </a:xfrm>
            <a:custGeom>
              <a:avLst/>
              <a:gdLst/>
              <a:ahLst/>
              <a:cxnLst/>
              <a:rect l="l" t="t" r="r" b="b"/>
              <a:pathLst>
                <a:path w="3863975" h="4070984">
                  <a:moveTo>
                    <a:pt x="639648" y="0"/>
                  </a:moveTo>
                  <a:lnTo>
                    <a:pt x="0" y="639648"/>
                  </a:lnTo>
                  <a:lnTo>
                    <a:pt x="0" y="4070806"/>
                  </a:lnTo>
                  <a:lnTo>
                    <a:pt x="3017266" y="4070806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32836" y="762279"/>
            <a:ext cx="6936740" cy="1019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0" spc="190" dirty="0"/>
              <a:t>Project</a:t>
            </a:r>
            <a:r>
              <a:rPr sz="6500" spc="229" dirty="0"/>
              <a:t> </a:t>
            </a:r>
            <a:r>
              <a:rPr sz="6500" spc="240" dirty="0"/>
              <a:t>Objectives</a:t>
            </a:r>
            <a:endParaRPr sz="6500"/>
          </a:p>
        </p:txBody>
      </p:sp>
      <p:sp>
        <p:nvSpPr>
          <p:cNvPr id="13" name="object 13"/>
          <p:cNvSpPr txBox="1"/>
          <p:nvPr/>
        </p:nvSpPr>
        <p:spPr>
          <a:xfrm>
            <a:off x="2592679" y="2449462"/>
            <a:ext cx="9292590" cy="514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800" spc="215" dirty="0">
                <a:solidFill>
                  <a:srgbClr val="FFFFFF"/>
                </a:solidFill>
                <a:latin typeface="Cambria"/>
                <a:cs typeface="Cambria"/>
              </a:rPr>
              <a:t>Automate</a:t>
            </a:r>
            <a:r>
              <a:rPr sz="4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105" dirty="0">
                <a:solidFill>
                  <a:srgbClr val="FFFFFF"/>
                </a:solidFill>
                <a:latin typeface="Cambria"/>
                <a:cs typeface="Cambria"/>
              </a:rPr>
              <a:t>waste</a:t>
            </a:r>
            <a:r>
              <a:rPr sz="48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190" dirty="0">
                <a:solidFill>
                  <a:srgbClr val="FFFFFF"/>
                </a:solidFill>
                <a:latin typeface="Cambria"/>
                <a:cs typeface="Cambria"/>
              </a:rPr>
              <a:t>detection</a:t>
            </a:r>
            <a:r>
              <a:rPr sz="48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204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endParaRPr sz="4800">
              <a:latin typeface="Cambria"/>
              <a:cs typeface="Cambria"/>
            </a:endParaRPr>
          </a:p>
          <a:p>
            <a:pPr marR="147320" algn="ctr">
              <a:lnSpc>
                <a:spcPct val="100000"/>
              </a:lnSpc>
              <a:spcBef>
                <a:spcPts val="15"/>
              </a:spcBef>
            </a:pPr>
            <a:r>
              <a:rPr sz="4800" spc="125" dirty="0">
                <a:solidFill>
                  <a:srgbClr val="FFFFFF"/>
                </a:solidFill>
                <a:latin typeface="Cambria"/>
                <a:cs typeface="Cambria"/>
              </a:rPr>
              <a:t>disposal.</a:t>
            </a:r>
            <a:endParaRPr sz="4800">
              <a:latin typeface="Cambria"/>
              <a:cs typeface="Cambria"/>
            </a:endParaRPr>
          </a:p>
          <a:p>
            <a:pPr marL="413384" marR="250825" algn="ctr">
              <a:lnSpc>
                <a:spcPts val="5700"/>
              </a:lnSpc>
              <a:spcBef>
                <a:spcPts val="254"/>
              </a:spcBef>
            </a:pPr>
            <a:r>
              <a:rPr sz="4800" spc="210" dirty="0">
                <a:solidFill>
                  <a:srgbClr val="FFFFFF"/>
                </a:solidFill>
                <a:latin typeface="Cambria"/>
                <a:cs typeface="Cambria"/>
              </a:rPr>
              <a:t>Reduce</a:t>
            </a:r>
            <a:r>
              <a:rPr sz="48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285" dirty="0">
                <a:solidFill>
                  <a:srgbClr val="FFFFFF"/>
                </a:solidFill>
                <a:latin typeface="Cambria"/>
                <a:cs typeface="Cambria"/>
              </a:rPr>
              <a:t>human</a:t>
            </a:r>
            <a:r>
              <a:rPr sz="48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150" dirty="0">
                <a:solidFill>
                  <a:srgbClr val="FFFFFF"/>
                </a:solidFill>
                <a:latin typeface="Cambria"/>
                <a:cs typeface="Cambria"/>
              </a:rPr>
              <a:t>intervention</a:t>
            </a:r>
            <a:r>
              <a:rPr sz="48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155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4800" spc="105" dirty="0">
                <a:solidFill>
                  <a:srgbClr val="FFFFFF"/>
                </a:solidFill>
                <a:latin typeface="Cambria"/>
                <a:cs typeface="Cambria"/>
              </a:rPr>
              <a:t>waste</a:t>
            </a:r>
            <a:r>
              <a:rPr sz="4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175" dirty="0">
                <a:solidFill>
                  <a:srgbClr val="FFFFFF"/>
                </a:solidFill>
                <a:latin typeface="Cambria"/>
                <a:cs typeface="Cambria"/>
              </a:rPr>
              <a:t>collection.</a:t>
            </a:r>
            <a:endParaRPr sz="4800">
              <a:latin typeface="Cambria"/>
              <a:cs typeface="Cambria"/>
            </a:endParaRPr>
          </a:p>
          <a:p>
            <a:pPr marL="12065" marR="5080" indent="154305" algn="ctr">
              <a:lnSpc>
                <a:spcPts val="5770"/>
              </a:lnSpc>
            </a:pPr>
            <a:r>
              <a:rPr sz="4800" spc="225" dirty="0">
                <a:solidFill>
                  <a:srgbClr val="FFFFFF"/>
                </a:solidFill>
                <a:latin typeface="Cambria"/>
                <a:cs typeface="Cambria"/>
              </a:rPr>
              <a:t>Enhance</a:t>
            </a:r>
            <a:r>
              <a:rPr sz="48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105" dirty="0">
                <a:solidFill>
                  <a:srgbClr val="FFFFFF"/>
                </a:solidFill>
                <a:latin typeface="Cambria"/>
                <a:cs typeface="Cambria"/>
              </a:rPr>
              <a:t>waste</a:t>
            </a:r>
            <a:r>
              <a:rPr sz="4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229" dirty="0">
                <a:solidFill>
                  <a:srgbClr val="FFFFFF"/>
                </a:solidFill>
                <a:latin typeface="Cambria"/>
                <a:cs typeface="Cambria"/>
              </a:rPr>
              <a:t>management </a:t>
            </a:r>
            <a:r>
              <a:rPr sz="4800" spc="220" dirty="0">
                <a:solidFill>
                  <a:srgbClr val="FFFFFF"/>
                </a:solidFill>
                <a:latin typeface="Cambria"/>
                <a:cs typeface="Cambria"/>
              </a:rPr>
              <a:t>efficiency</a:t>
            </a:r>
            <a:r>
              <a:rPr sz="4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155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4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dirty="0">
                <a:solidFill>
                  <a:srgbClr val="FFFFFF"/>
                </a:solidFill>
                <a:latin typeface="Cambria"/>
                <a:cs typeface="Cambria"/>
              </a:rPr>
              <a:t>IoT.</a:t>
            </a:r>
            <a:r>
              <a:rPr sz="48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120" dirty="0">
                <a:solidFill>
                  <a:srgbClr val="FFFFFF"/>
                </a:solidFill>
                <a:latin typeface="Cambria"/>
                <a:cs typeface="Cambria"/>
              </a:rPr>
              <a:t>Alert</a:t>
            </a:r>
            <a:r>
              <a:rPr sz="4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160" dirty="0">
                <a:solidFill>
                  <a:srgbClr val="FFFFFF"/>
                </a:solidFill>
                <a:latin typeface="Cambria"/>
                <a:cs typeface="Cambria"/>
              </a:rPr>
              <a:t>system </a:t>
            </a:r>
            <a:r>
              <a:rPr sz="4800" spc="16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4800" spc="-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105" dirty="0">
                <a:solidFill>
                  <a:srgbClr val="FFFFFF"/>
                </a:solidFill>
                <a:latin typeface="Cambria"/>
                <a:cs typeface="Cambria"/>
              </a:rPr>
              <a:t>waste</a:t>
            </a:r>
            <a:r>
              <a:rPr sz="4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85" dirty="0">
                <a:solidFill>
                  <a:srgbClr val="FFFFFF"/>
                </a:solidFill>
                <a:latin typeface="Cambria"/>
                <a:cs typeface="Cambria"/>
              </a:rPr>
              <a:t>overflow.</a:t>
            </a:r>
            <a:endParaRPr sz="4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39" y="558800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62"/>
                  </a:lnTo>
                  <a:lnTo>
                    <a:pt x="7082739" y="3179622"/>
                  </a:lnTo>
                  <a:lnTo>
                    <a:pt x="7082739" y="55880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5540"/>
            <a:chOff x="0" y="4062768"/>
            <a:chExt cx="4617085" cy="622554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6150"/>
            </a:xfrm>
            <a:custGeom>
              <a:avLst/>
              <a:gdLst/>
              <a:ahLst/>
              <a:cxnLst/>
              <a:rect l="l" t="t" r="r" b="b"/>
              <a:pathLst>
                <a:path w="4617085" h="3486150">
                  <a:moveTo>
                    <a:pt x="1392351" y="0"/>
                  </a:moveTo>
                  <a:lnTo>
                    <a:pt x="0" y="1391813"/>
                  </a:lnTo>
                  <a:lnTo>
                    <a:pt x="0" y="3485895"/>
                  </a:lnTo>
                  <a:lnTo>
                    <a:pt x="4353736" y="3485895"/>
                  </a:lnTo>
                  <a:lnTo>
                    <a:pt x="4616564" y="3222966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87435" y="458000"/>
            <a:ext cx="755459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spc="434" dirty="0"/>
              <a:t>Components</a:t>
            </a:r>
            <a:r>
              <a:rPr sz="6900" spc="240" dirty="0"/>
              <a:t> </a:t>
            </a:r>
            <a:r>
              <a:rPr sz="6900" spc="254" dirty="0"/>
              <a:t>Used</a:t>
            </a:r>
            <a:endParaRPr sz="6900"/>
          </a:p>
        </p:txBody>
      </p:sp>
      <p:sp>
        <p:nvSpPr>
          <p:cNvPr id="11" name="object 11"/>
          <p:cNvSpPr txBox="1"/>
          <p:nvPr/>
        </p:nvSpPr>
        <p:spPr>
          <a:xfrm>
            <a:off x="1868906" y="1929536"/>
            <a:ext cx="9551670" cy="577977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188085" marR="1315720" algn="ctr">
              <a:lnSpc>
                <a:spcPts val="5030"/>
              </a:lnSpc>
              <a:spcBef>
                <a:spcPts val="270"/>
              </a:spcBef>
            </a:pPr>
            <a:r>
              <a:rPr sz="4200" dirty="0">
                <a:solidFill>
                  <a:srgbClr val="FFFFFF"/>
                </a:solidFill>
                <a:latin typeface="Cambria"/>
                <a:cs typeface="Cambria"/>
              </a:rPr>
              <a:t>ESP32</a:t>
            </a:r>
            <a:r>
              <a:rPr sz="42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45" dirty="0">
                <a:solidFill>
                  <a:srgbClr val="FFFFFF"/>
                </a:solidFill>
                <a:latin typeface="Cambria"/>
                <a:cs typeface="Cambria"/>
              </a:rPr>
              <a:t>Microcontroller</a:t>
            </a:r>
            <a:r>
              <a:rPr sz="4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55" dirty="0">
                <a:solidFill>
                  <a:srgbClr val="FFFFFF"/>
                </a:solidFill>
                <a:latin typeface="Cambria"/>
                <a:cs typeface="Cambria"/>
              </a:rPr>
              <a:t>(Main </a:t>
            </a:r>
            <a:r>
              <a:rPr sz="4200" spc="135" dirty="0">
                <a:solidFill>
                  <a:srgbClr val="FFFFFF"/>
                </a:solidFill>
                <a:latin typeface="Cambria"/>
                <a:cs typeface="Cambria"/>
              </a:rPr>
              <a:t>processing</a:t>
            </a:r>
            <a:r>
              <a:rPr sz="4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-10" dirty="0">
                <a:solidFill>
                  <a:srgbClr val="FFFFFF"/>
                </a:solidFill>
                <a:latin typeface="Cambria"/>
                <a:cs typeface="Cambria"/>
              </a:rPr>
              <a:t>unit)</a:t>
            </a:r>
            <a:endParaRPr sz="4200">
              <a:latin typeface="Cambria"/>
              <a:cs typeface="Cambria"/>
            </a:endParaRPr>
          </a:p>
          <a:p>
            <a:pPr algn="ctr">
              <a:lnSpc>
                <a:spcPts val="4845"/>
              </a:lnSpc>
            </a:pPr>
            <a:r>
              <a:rPr sz="4200" spc="120" dirty="0">
                <a:solidFill>
                  <a:srgbClr val="FFFFFF"/>
                </a:solidFill>
                <a:latin typeface="Cambria"/>
                <a:cs typeface="Cambria"/>
              </a:rPr>
              <a:t>IR</a:t>
            </a:r>
            <a:r>
              <a:rPr sz="42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60" dirty="0">
                <a:solidFill>
                  <a:srgbClr val="FFFFFF"/>
                </a:solidFill>
                <a:latin typeface="Cambria"/>
                <a:cs typeface="Cambria"/>
              </a:rPr>
              <a:t>Sensor</a:t>
            </a:r>
            <a:r>
              <a:rPr sz="42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14" dirty="0">
                <a:solidFill>
                  <a:srgbClr val="FFFFFF"/>
                </a:solidFill>
                <a:latin typeface="Cambria"/>
                <a:cs typeface="Cambria"/>
              </a:rPr>
              <a:t>(Detects</a:t>
            </a:r>
            <a:r>
              <a:rPr sz="42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70" dirty="0">
                <a:solidFill>
                  <a:srgbClr val="FFFFFF"/>
                </a:solidFill>
                <a:latin typeface="Cambria"/>
                <a:cs typeface="Cambria"/>
              </a:rPr>
              <a:t>waste</a:t>
            </a:r>
            <a:r>
              <a:rPr sz="4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65" dirty="0">
                <a:solidFill>
                  <a:srgbClr val="FFFFFF"/>
                </a:solidFill>
                <a:latin typeface="Cambria"/>
                <a:cs typeface="Cambria"/>
              </a:rPr>
              <a:t>presence)</a:t>
            </a:r>
            <a:endParaRPr sz="4200">
              <a:latin typeface="Cambria"/>
              <a:cs typeface="Cambria"/>
            </a:endParaRPr>
          </a:p>
          <a:p>
            <a:pPr marR="127635" algn="ctr">
              <a:lnSpc>
                <a:spcPts val="5025"/>
              </a:lnSpc>
            </a:pPr>
            <a:r>
              <a:rPr sz="4200" spc="130" dirty="0">
                <a:solidFill>
                  <a:srgbClr val="FFFFFF"/>
                </a:solidFill>
                <a:latin typeface="Cambria"/>
                <a:cs typeface="Cambria"/>
              </a:rPr>
              <a:t>Ultrasonic</a:t>
            </a:r>
            <a:r>
              <a:rPr sz="4200" spc="160" dirty="0">
                <a:solidFill>
                  <a:srgbClr val="FFFFFF"/>
                </a:solidFill>
                <a:latin typeface="Cambria"/>
                <a:cs typeface="Cambria"/>
              </a:rPr>
              <a:t> Sensor</a:t>
            </a:r>
            <a:r>
              <a:rPr sz="42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60" dirty="0">
                <a:solidFill>
                  <a:srgbClr val="FFFFFF"/>
                </a:solidFill>
                <a:latin typeface="Cambria"/>
                <a:cs typeface="Cambria"/>
              </a:rPr>
              <a:t>(Measures</a:t>
            </a:r>
            <a:r>
              <a:rPr sz="42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60" dirty="0">
                <a:solidFill>
                  <a:srgbClr val="FFFFFF"/>
                </a:solidFill>
                <a:latin typeface="Cambria"/>
                <a:cs typeface="Cambria"/>
              </a:rPr>
              <a:t>waste</a:t>
            </a:r>
            <a:endParaRPr sz="4200">
              <a:latin typeface="Cambria"/>
              <a:cs typeface="Cambria"/>
            </a:endParaRPr>
          </a:p>
          <a:p>
            <a:pPr marR="262890" algn="ctr">
              <a:lnSpc>
                <a:spcPts val="5025"/>
              </a:lnSpc>
            </a:pPr>
            <a:r>
              <a:rPr sz="4200" spc="-10" dirty="0">
                <a:solidFill>
                  <a:srgbClr val="FFFFFF"/>
                </a:solidFill>
                <a:latin typeface="Cambria"/>
                <a:cs typeface="Cambria"/>
              </a:rPr>
              <a:t>level)</a:t>
            </a:r>
            <a:endParaRPr sz="4200">
              <a:latin typeface="Cambria"/>
              <a:cs typeface="Cambria"/>
            </a:endParaRPr>
          </a:p>
          <a:p>
            <a:pPr algn="ctr">
              <a:lnSpc>
                <a:spcPts val="5030"/>
              </a:lnSpc>
            </a:pPr>
            <a:r>
              <a:rPr sz="4200" spc="135" dirty="0">
                <a:solidFill>
                  <a:srgbClr val="FFFFFF"/>
                </a:solidFill>
                <a:latin typeface="Cambria"/>
                <a:cs typeface="Cambria"/>
              </a:rPr>
              <a:t>Servo</a:t>
            </a:r>
            <a:r>
              <a:rPr sz="4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70" dirty="0">
                <a:solidFill>
                  <a:srgbClr val="FFFFFF"/>
                </a:solidFill>
                <a:latin typeface="Cambria"/>
                <a:cs typeface="Cambria"/>
              </a:rPr>
              <a:t>Motor</a:t>
            </a:r>
            <a:r>
              <a:rPr sz="42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60" dirty="0">
                <a:solidFill>
                  <a:srgbClr val="FFFFFF"/>
                </a:solidFill>
                <a:latin typeface="Cambria"/>
                <a:cs typeface="Cambria"/>
              </a:rPr>
              <a:t>(Opens/closes</a:t>
            </a:r>
            <a:r>
              <a:rPr sz="4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4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40" dirty="0">
                <a:solidFill>
                  <a:srgbClr val="FFFFFF"/>
                </a:solidFill>
                <a:latin typeface="Cambria"/>
                <a:cs typeface="Cambria"/>
              </a:rPr>
              <a:t>dustbin</a:t>
            </a:r>
            <a:endParaRPr sz="4200">
              <a:latin typeface="Cambria"/>
              <a:cs typeface="Cambria"/>
            </a:endParaRPr>
          </a:p>
          <a:p>
            <a:pPr marR="262890" algn="ctr">
              <a:lnSpc>
                <a:spcPts val="5030"/>
              </a:lnSpc>
              <a:spcBef>
                <a:spcPts val="60"/>
              </a:spcBef>
            </a:pPr>
            <a:r>
              <a:rPr sz="4200" spc="-20" dirty="0">
                <a:solidFill>
                  <a:srgbClr val="FFFFFF"/>
                </a:solidFill>
                <a:latin typeface="Cambria"/>
                <a:cs typeface="Cambria"/>
              </a:rPr>
              <a:t>lid)</a:t>
            </a:r>
            <a:endParaRPr sz="4200">
              <a:latin typeface="Cambria"/>
              <a:cs typeface="Cambria"/>
            </a:endParaRPr>
          </a:p>
          <a:p>
            <a:pPr marL="496570" marR="624205" algn="ctr">
              <a:lnSpc>
                <a:spcPts val="5030"/>
              </a:lnSpc>
              <a:spcBef>
                <a:spcPts val="95"/>
              </a:spcBef>
            </a:pPr>
            <a:r>
              <a:rPr sz="4200" spc="145" dirty="0">
                <a:solidFill>
                  <a:srgbClr val="FFFFFF"/>
                </a:solidFill>
                <a:latin typeface="Cambria"/>
                <a:cs typeface="Cambria"/>
              </a:rPr>
              <a:t>Buzzer</a:t>
            </a:r>
            <a:r>
              <a:rPr sz="42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dirty="0">
                <a:solidFill>
                  <a:srgbClr val="FFFFFF"/>
                </a:solidFill>
                <a:latin typeface="Cambria"/>
                <a:cs typeface="Cambria"/>
              </a:rPr>
              <a:t>(Alerts</a:t>
            </a:r>
            <a:r>
              <a:rPr sz="42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50" dirty="0">
                <a:solidFill>
                  <a:srgbClr val="FFFFFF"/>
                </a:solidFill>
                <a:latin typeface="Cambria"/>
                <a:cs typeface="Cambria"/>
              </a:rPr>
              <a:t>when</a:t>
            </a:r>
            <a:r>
              <a:rPr sz="42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4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200" spc="165" dirty="0">
                <a:solidFill>
                  <a:srgbClr val="FFFFFF"/>
                </a:solidFill>
                <a:latin typeface="Cambria"/>
                <a:cs typeface="Cambria"/>
              </a:rPr>
              <a:t> bin</a:t>
            </a:r>
            <a:r>
              <a:rPr sz="42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6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42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-10" dirty="0">
                <a:solidFill>
                  <a:srgbClr val="FFFFFF"/>
                </a:solidFill>
                <a:latin typeface="Cambria"/>
                <a:cs typeface="Cambria"/>
              </a:rPr>
              <a:t>full) </a:t>
            </a:r>
            <a:r>
              <a:rPr sz="4200" spc="250" dirty="0">
                <a:solidFill>
                  <a:srgbClr val="FFFFFF"/>
                </a:solidFill>
                <a:latin typeface="Cambria"/>
                <a:cs typeface="Cambria"/>
              </a:rPr>
              <a:t>LED</a:t>
            </a:r>
            <a:r>
              <a:rPr sz="4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85" dirty="0">
                <a:solidFill>
                  <a:srgbClr val="FFFFFF"/>
                </a:solidFill>
                <a:latin typeface="Cambria"/>
                <a:cs typeface="Cambria"/>
              </a:rPr>
              <a:t>(Indicates</a:t>
            </a:r>
            <a:r>
              <a:rPr sz="4200" spc="140" dirty="0">
                <a:solidFill>
                  <a:srgbClr val="FFFFFF"/>
                </a:solidFill>
                <a:latin typeface="Cambria"/>
                <a:cs typeface="Cambria"/>
              </a:rPr>
              <a:t> system </a:t>
            </a:r>
            <a:r>
              <a:rPr sz="4200" spc="-10" dirty="0">
                <a:solidFill>
                  <a:srgbClr val="FFFFFF"/>
                </a:solidFill>
                <a:latin typeface="Cambria"/>
                <a:cs typeface="Cambria"/>
              </a:rPr>
              <a:t>status)</a:t>
            </a:r>
            <a:endParaRPr sz="4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769235"/>
          </a:xfrm>
          <a:custGeom>
            <a:avLst/>
            <a:gdLst/>
            <a:ahLst/>
            <a:cxnLst/>
            <a:rect l="l" t="t" r="r" b="b"/>
            <a:pathLst>
              <a:path w="2566035" h="2769235">
                <a:moveTo>
                  <a:pt x="1535026" y="0"/>
                </a:moveTo>
                <a:lnTo>
                  <a:pt x="119791" y="0"/>
                </a:lnTo>
                <a:lnTo>
                  <a:pt x="0" y="119791"/>
                </a:lnTo>
                <a:lnTo>
                  <a:pt x="0" y="1941596"/>
                </a:lnTo>
                <a:lnTo>
                  <a:pt x="827410" y="2769006"/>
                </a:lnTo>
                <a:lnTo>
                  <a:pt x="2565717" y="1030693"/>
                </a:lnTo>
                <a:lnTo>
                  <a:pt x="153502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094876"/>
            <a:ext cx="7437755" cy="7192645"/>
            <a:chOff x="0" y="3094876"/>
            <a:chExt cx="7437755" cy="7192645"/>
          </a:xfrm>
        </p:grpSpPr>
        <p:sp>
          <p:nvSpPr>
            <p:cNvPr id="4" name="object 4"/>
            <p:cNvSpPr/>
            <p:nvPr/>
          </p:nvSpPr>
          <p:spPr>
            <a:xfrm>
              <a:off x="989096" y="6464869"/>
              <a:ext cx="6448425" cy="3822700"/>
            </a:xfrm>
            <a:custGeom>
              <a:avLst/>
              <a:gdLst/>
              <a:ahLst/>
              <a:cxnLst/>
              <a:rect l="l" t="t" r="r" b="b"/>
              <a:pathLst>
                <a:path w="6448425" h="3822700">
                  <a:moveTo>
                    <a:pt x="3225461" y="0"/>
                  </a:moveTo>
                  <a:lnTo>
                    <a:pt x="0" y="3224216"/>
                  </a:lnTo>
                  <a:lnTo>
                    <a:pt x="598143" y="3822128"/>
                  </a:lnTo>
                  <a:lnTo>
                    <a:pt x="5850744" y="3822128"/>
                  </a:lnTo>
                  <a:lnTo>
                    <a:pt x="6448424" y="3224216"/>
                  </a:lnTo>
                  <a:lnTo>
                    <a:pt x="322546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94876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24"/>
                  </a:lnTo>
                  <a:lnTo>
                    <a:pt x="825817" y="6448423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09463" y="387870"/>
            <a:ext cx="519493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spc="360" dirty="0"/>
              <a:t>Connections</a:t>
            </a:r>
            <a:endParaRPr sz="6900"/>
          </a:p>
        </p:txBody>
      </p:sp>
      <p:sp>
        <p:nvSpPr>
          <p:cNvPr id="7" name="object 7"/>
          <p:cNvSpPr txBox="1"/>
          <p:nvPr/>
        </p:nvSpPr>
        <p:spPr>
          <a:xfrm>
            <a:off x="4706111" y="1835842"/>
            <a:ext cx="13237210" cy="60058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Pin</a:t>
            </a:r>
            <a:r>
              <a:rPr sz="435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170" dirty="0">
                <a:solidFill>
                  <a:srgbClr val="FFFFFF"/>
                </a:solidFill>
                <a:latin typeface="Cambria"/>
                <a:cs typeface="Cambria"/>
              </a:rPr>
              <a:t>connections:</a:t>
            </a:r>
            <a:endParaRPr sz="4350">
              <a:latin typeface="Cambria"/>
              <a:cs typeface="Cambria"/>
            </a:endParaRPr>
          </a:p>
          <a:p>
            <a:pPr marL="667385" marR="659765" algn="ctr">
              <a:lnSpc>
                <a:spcPts val="5250"/>
              </a:lnSpc>
              <a:spcBef>
                <a:spcPts val="180"/>
              </a:spcBef>
            </a:pPr>
            <a:r>
              <a:rPr sz="4350" spc="140" dirty="0">
                <a:solidFill>
                  <a:srgbClr val="FFFFFF"/>
                </a:solidFill>
                <a:latin typeface="Cambria"/>
                <a:cs typeface="Cambria"/>
              </a:rPr>
              <a:t>IR</a:t>
            </a:r>
            <a:r>
              <a:rPr sz="43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140" dirty="0">
                <a:solidFill>
                  <a:srgbClr val="FFFFFF"/>
                </a:solidFill>
                <a:latin typeface="Cambria"/>
                <a:cs typeface="Cambria"/>
              </a:rPr>
              <a:t>Sensor:</a:t>
            </a:r>
            <a:r>
              <a:rPr sz="435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80" dirty="0">
                <a:solidFill>
                  <a:srgbClr val="FFFFFF"/>
                </a:solidFill>
                <a:latin typeface="Cambria"/>
                <a:cs typeface="Cambria"/>
              </a:rPr>
              <a:t>VCC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3.3V,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560" dirty="0">
                <a:solidFill>
                  <a:srgbClr val="FFFFFF"/>
                </a:solidFill>
                <a:latin typeface="Cambria"/>
                <a:cs typeface="Cambria"/>
              </a:rPr>
              <a:t>GND</a:t>
            </a:r>
            <a:r>
              <a:rPr sz="43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40" dirty="0">
                <a:solidFill>
                  <a:srgbClr val="FFFFFF"/>
                </a:solidFill>
                <a:latin typeface="Cambria"/>
                <a:cs typeface="Cambria"/>
              </a:rPr>
              <a:t>GND,</a:t>
            </a:r>
            <a:r>
              <a:rPr sz="43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145" dirty="0">
                <a:solidFill>
                  <a:srgbClr val="FFFFFF"/>
                </a:solidFill>
                <a:latin typeface="Cambria"/>
                <a:cs typeface="Cambria"/>
              </a:rPr>
              <a:t>Signal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spc="-50" dirty="0">
                <a:solidFill>
                  <a:srgbClr val="FFFFFF"/>
                </a:solidFill>
                <a:latin typeface="Cambria"/>
                <a:cs typeface="Cambria"/>
              </a:rPr>
              <a:t>&gt; </a:t>
            </a:r>
            <a:r>
              <a:rPr sz="4350" spc="295" dirty="0">
                <a:solidFill>
                  <a:srgbClr val="FFFFFF"/>
                </a:solidFill>
                <a:latin typeface="Cambria"/>
                <a:cs typeface="Cambria"/>
              </a:rPr>
              <a:t>GPIO</a:t>
            </a:r>
            <a:endParaRPr sz="4350">
              <a:latin typeface="Cambria"/>
              <a:cs typeface="Cambria"/>
            </a:endParaRPr>
          </a:p>
          <a:p>
            <a:pPr algn="ctr">
              <a:lnSpc>
                <a:spcPts val="4995"/>
              </a:lnSpc>
            </a:pPr>
            <a:r>
              <a:rPr sz="4350" spc="145" dirty="0">
                <a:solidFill>
                  <a:srgbClr val="FFFFFF"/>
                </a:solidFill>
                <a:latin typeface="Cambria"/>
                <a:cs typeface="Cambria"/>
              </a:rPr>
              <a:t>Ultrasonic</a:t>
            </a:r>
            <a:r>
              <a:rPr sz="43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140" dirty="0">
                <a:solidFill>
                  <a:srgbClr val="FFFFFF"/>
                </a:solidFill>
                <a:latin typeface="Cambria"/>
                <a:cs typeface="Cambria"/>
              </a:rPr>
              <a:t>Sensor:</a:t>
            </a:r>
            <a:r>
              <a:rPr sz="435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80" dirty="0">
                <a:solidFill>
                  <a:srgbClr val="FFFFFF"/>
                </a:solidFill>
                <a:latin typeface="Cambria"/>
                <a:cs typeface="Cambria"/>
              </a:rPr>
              <a:t>VCC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5V,</a:t>
            </a:r>
            <a:r>
              <a:rPr sz="43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560" dirty="0">
                <a:solidFill>
                  <a:srgbClr val="FFFFFF"/>
                </a:solidFill>
                <a:latin typeface="Cambria"/>
                <a:cs typeface="Cambria"/>
              </a:rPr>
              <a:t>GND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40" dirty="0">
                <a:solidFill>
                  <a:srgbClr val="FFFFFF"/>
                </a:solidFill>
                <a:latin typeface="Cambria"/>
                <a:cs typeface="Cambria"/>
              </a:rPr>
              <a:t>GND,</a:t>
            </a:r>
            <a:r>
              <a:rPr sz="435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55" dirty="0">
                <a:solidFill>
                  <a:srgbClr val="FFFFFF"/>
                </a:solidFill>
                <a:latin typeface="Cambria"/>
                <a:cs typeface="Cambria"/>
              </a:rPr>
              <a:t>Trigger</a:t>
            </a:r>
            <a:endParaRPr sz="43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270" dirty="0">
                <a:solidFill>
                  <a:srgbClr val="FFFFFF"/>
                </a:solidFill>
                <a:latin typeface="Cambria"/>
                <a:cs typeface="Cambria"/>
              </a:rPr>
              <a:t>GPIO,</a:t>
            </a:r>
            <a:r>
              <a:rPr sz="43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215" dirty="0">
                <a:solidFill>
                  <a:srgbClr val="FFFFFF"/>
                </a:solidFill>
                <a:latin typeface="Cambria"/>
                <a:cs typeface="Cambria"/>
              </a:rPr>
              <a:t>Echo</a:t>
            </a:r>
            <a:r>
              <a:rPr sz="43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295" dirty="0">
                <a:solidFill>
                  <a:srgbClr val="FFFFFF"/>
                </a:solidFill>
                <a:latin typeface="Cambria"/>
                <a:cs typeface="Cambria"/>
              </a:rPr>
              <a:t>GPIO</a:t>
            </a:r>
            <a:endParaRPr sz="4350">
              <a:latin typeface="Cambria"/>
              <a:cs typeface="Cambria"/>
            </a:endParaRPr>
          </a:p>
          <a:p>
            <a:pPr marL="777240" marR="769620" algn="ctr">
              <a:lnSpc>
                <a:spcPts val="5250"/>
              </a:lnSpc>
              <a:spcBef>
                <a:spcPts val="180"/>
              </a:spcBef>
            </a:pPr>
            <a:r>
              <a:rPr sz="4350" spc="140" dirty="0">
                <a:solidFill>
                  <a:srgbClr val="FFFFFF"/>
                </a:solidFill>
                <a:latin typeface="Cambria"/>
                <a:cs typeface="Cambria"/>
              </a:rPr>
              <a:t>Servo</a:t>
            </a:r>
            <a:r>
              <a:rPr sz="43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145" dirty="0">
                <a:solidFill>
                  <a:srgbClr val="FFFFFF"/>
                </a:solidFill>
                <a:latin typeface="Cambria"/>
                <a:cs typeface="Cambria"/>
              </a:rPr>
              <a:t>Motor: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114" dirty="0">
                <a:solidFill>
                  <a:srgbClr val="FFFFFF"/>
                </a:solidFill>
                <a:latin typeface="Cambria"/>
                <a:cs typeface="Cambria"/>
              </a:rPr>
              <a:t>Brown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40" dirty="0">
                <a:solidFill>
                  <a:srgbClr val="FFFFFF"/>
                </a:solidFill>
                <a:latin typeface="Cambria"/>
                <a:cs typeface="Cambria"/>
              </a:rPr>
              <a:t>GND,</a:t>
            </a:r>
            <a:r>
              <a:rPr sz="43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155" dirty="0">
                <a:solidFill>
                  <a:srgbClr val="FFFFFF"/>
                </a:solidFill>
                <a:latin typeface="Cambria"/>
                <a:cs typeface="Cambria"/>
              </a:rPr>
              <a:t>Red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80" dirty="0">
                <a:solidFill>
                  <a:srgbClr val="FFFFFF"/>
                </a:solidFill>
                <a:latin typeface="Cambria"/>
                <a:cs typeface="Cambria"/>
              </a:rPr>
              <a:t>VCC</a:t>
            </a:r>
            <a:r>
              <a:rPr sz="43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-40" dirty="0">
                <a:solidFill>
                  <a:srgbClr val="FFFFFF"/>
                </a:solidFill>
                <a:latin typeface="Cambria"/>
                <a:cs typeface="Cambria"/>
              </a:rPr>
              <a:t>(5V), </a:t>
            </a:r>
            <a:r>
              <a:rPr sz="4350" spc="85" dirty="0">
                <a:solidFill>
                  <a:srgbClr val="FFFFFF"/>
                </a:solidFill>
                <a:latin typeface="Cambria"/>
                <a:cs typeface="Cambria"/>
              </a:rPr>
              <a:t>Yellow</a:t>
            </a:r>
            <a:r>
              <a:rPr sz="435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320" dirty="0">
                <a:solidFill>
                  <a:srgbClr val="FFFFFF"/>
                </a:solidFill>
                <a:latin typeface="Cambria"/>
                <a:cs typeface="Cambria"/>
              </a:rPr>
              <a:t>PWM</a:t>
            </a:r>
            <a:r>
              <a:rPr sz="435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295" dirty="0">
                <a:solidFill>
                  <a:srgbClr val="FFFFFF"/>
                </a:solidFill>
                <a:latin typeface="Cambria"/>
                <a:cs typeface="Cambria"/>
              </a:rPr>
              <a:t>GPIO</a:t>
            </a:r>
            <a:endParaRPr sz="4350">
              <a:latin typeface="Cambria"/>
              <a:cs typeface="Cambria"/>
            </a:endParaRPr>
          </a:p>
          <a:p>
            <a:pPr marL="12065" marR="5080" algn="ctr">
              <a:lnSpc>
                <a:spcPts val="5180"/>
              </a:lnSpc>
            </a:pPr>
            <a:r>
              <a:rPr sz="4350" spc="130" dirty="0">
                <a:solidFill>
                  <a:srgbClr val="FFFFFF"/>
                </a:solidFill>
                <a:latin typeface="Cambria"/>
                <a:cs typeface="Cambria"/>
              </a:rPr>
              <a:t>Buzzer:</a:t>
            </a:r>
            <a:r>
              <a:rPr sz="43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+ve</a:t>
            </a:r>
            <a:r>
              <a:rPr sz="43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270" dirty="0">
                <a:solidFill>
                  <a:srgbClr val="FFFFFF"/>
                </a:solidFill>
                <a:latin typeface="Cambria"/>
                <a:cs typeface="Cambria"/>
              </a:rPr>
              <a:t>GPIO,</a:t>
            </a:r>
            <a:r>
              <a:rPr sz="43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31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spc="70" dirty="0">
                <a:solidFill>
                  <a:srgbClr val="FFFFFF"/>
                </a:solidFill>
                <a:latin typeface="Cambria"/>
                <a:cs typeface="Cambria"/>
              </a:rPr>
              <a:t>ve</a:t>
            </a:r>
            <a:r>
              <a:rPr sz="435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345" dirty="0">
                <a:solidFill>
                  <a:srgbClr val="FFFFFF"/>
                </a:solidFill>
                <a:latin typeface="Cambria"/>
                <a:cs typeface="Cambria"/>
              </a:rPr>
              <a:t>GNDLED:</a:t>
            </a:r>
            <a:r>
              <a:rPr sz="43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+ve</a:t>
            </a:r>
            <a:r>
              <a:rPr sz="43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270" dirty="0">
                <a:solidFill>
                  <a:srgbClr val="FFFFFF"/>
                </a:solidFill>
                <a:latin typeface="Cambria"/>
                <a:cs typeface="Cambria"/>
              </a:rPr>
              <a:t>GPIO,</a:t>
            </a:r>
            <a:r>
              <a:rPr sz="43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355" dirty="0">
                <a:solidFill>
                  <a:srgbClr val="FFFFFF"/>
                </a:solidFill>
                <a:latin typeface="Cambria"/>
                <a:cs typeface="Cambria"/>
              </a:rPr>
              <a:t>- </a:t>
            </a:r>
            <a:r>
              <a:rPr sz="4350" spc="70" dirty="0">
                <a:solidFill>
                  <a:srgbClr val="FFFFFF"/>
                </a:solidFill>
                <a:latin typeface="Cambria"/>
                <a:cs typeface="Cambria"/>
              </a:rPr>
              <a:t>ve</a:t>
            </a:r>
            <a:r>
              <a:rPr sz="43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4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&gt;</a:t>
            </a:r>
            <a:r>
              <a:rPr sz="43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535" dirty="0">
                <a:solidFill>
                  <a:srgbClr val="FFFFFF"/>
                </a:solidFill>
                <a:latin typeface="Cambria"/>
                <a:cs typeface="Cambria"/>
              </a:rPr>
              <a:t>GND</a:t>
            </a:r>
            <a:endParaRPr sz="4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39" y="558800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62"/>
                  </a:lnTo>
                  <a:lnTo>
                    <a:pt x="7082739" y="3179622"/>
                  </a:lnTo>
                  <a:lnTo>
                    <a:pt x="7082739" y="55880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5540"/>
            <a:chOff x="0" y="4062768"/>
            <a:chExt cx="4617085" cy="622554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6150"/>
            </a:xfrm>
            <a:custGeom>
              <a:avLst/>
              <a:gdLst/>
              <a:ahLst/>
              <a:cxnLst/>
              <a:rect l="l" t="t" r="r" b="b"/>
              <a:pathLst>
                <a:path w="4617085" h="3486150">
                  <a:moveTo>
                    <a:pt x="1392351" y="0"/>
                  </a:moveTo>
                  <a:lnTo>
                    <a:pt x="0" y="1391813"/>
                  </a:lnTo>
                  <a:lnTo>
                    <a:pt x="0" y="3485895"/>
                  </a:lnTo>
                  <a:lnTo>
                    <a:pt x="4353731" y="3485895"/>
                  </a:lnTo>
                  <a:lnTo>
                    <a:pt x="4616564" y="3222961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1131" y="1150061"/>
            <a:ext cx="8646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45" dirty="0"/>
              <a:t>Code</a:t>
            </a:r>
            <a:r>
              <a:rPr sz="4800" spc="175" dirty="0"/>
              <a:t> Explanation</a:t>
            </a:r>
            <a:r>
              <a:rPr sz="4800" spc="180" dirty="0"/>
              <a:t> </a:t>
            </a:r>
            <a:r>
              <a:rPr sz="4800" spc="80" dirty="0"/>
              <a:t>(Main</a:t>
            </a:r>
            <a:r>
              <a:rPr sz="4800" spc="180" dirty="0"/>
              <a:t> </a:t>
            </a:r>
            <a:r>
              <a:rPr sz="4800" spc="40" dirty="0"/>
              <a:t>Logic)</a:t>
            </a:r>
            <a:endParaRPr sz="48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3267" y="3134766"/>
            <a:ext cx="6372110" cy="63721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96248" y="2284762"/>
            <a:ext cx="8488045" cy="6643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318135" algn="ctr">
              <a:lnSpc>
                <a:spcPct val="100000"/>
              </a:lnSpc>
              <a:spcBef>
                <a:spcPts val="125"/>
              </a:spcBef>
            </a:pPr>
            <a:r>
              <a:rPr sz="5400" spc="160" dirty="0">
                <a:solidFill>
                  <a:srgbClr val="FFFFFF"/>
                </a:solidFill>
                <a:latin typeface="Cambria"/>
                <a:cs typeface="Cambria"/>
              </a:rPr>
              <a:t>Initializing</a:t>
            </a:r>
            <a:r>
              <a:rPr sz="54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70" dirty="0">
                <a:solidFill>
                  <a:srgbClr val="FFFFFF"/>
                </a:solidFill>
                <a:latin typeface="Cambria"/>
                <a:cs typeface="Cambria"/>
              </a:rPr>
              <a:t>ESP32</a:t>
            </a:r>
            <a:r>
              <a:rPr sz="54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170" dirty="0">
                <a:solidFill>
                  <a:srgbClr val="FFFFFF"/>
                </a:solidFill>
                <a:latin typeface="Cambria"/>
                <a:cs typeface="Cambria"/>
              </a:rPr>
              <a:t>pins.</a:t>
            </a:r>
            <a:endParaRPr sz="5400">
              <a:latin typeface="Cambria"/>
              <a:cs typeface="Cambria"/>
            </a:endParaRPr>
          </a:p>
          <a:p>
            <a:pPr marL="209550" marR="177800" algn="ctr">
              <a:lnSpc>
                <a:spcPct val="100699"/>
              </a:lnSpc>
            </a:pPr>
            <a:r>
              <a:rPr sz="5400" spc="185" dirty="0">
                <a:solidFill>
                  <a:srgbClr val="FFFFFF"/>
                </a:solidFill>
                <a:latin typeface="Cambria"/>
                <a:cs typeface="Cambria"/>
              </a:rPr>
              <a:t>Reading</a:t>
            </a:r>
            <a:r>
              <a:rPr sz="54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170" dirty="0">
                <a:solidFill>
                  <a:srgbClr val="FFFFFF"/>
                </a:solidFill>
                <a:latin typeface="Cambria"/>
                <a:cs typeface="Cambria"/>
              </a:rPr>
              <a:t>sensor</a:t>
            </a:r>
            <a:r>
              <a:rPr sz="5400" spc="-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130" dirty="0">
                <a:solidFill>
                  <a:srgbClr val="FFFFFF"/>
                </a:solidFill>
                <a:latin typeface="Cambria"/>
                <a:cs typeface="Cambria"/>
              </a:rPr>
              <a:t>values</a:t>
            </a:r>
            <a:r>
              <a:rPr sz="54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170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5400" spc="110" dirty="0">
                <a:solidFill>
                  <a:srgbClr val="FFFFFF"/>
                </a:solidFill>
                <a:latin typeface="Cambria"/>
                <a:cs typeface="Cambria"/>
              </a:rPr>
              <a:t>waste</a:t>
            </a:r>
            <a:r>
              <a:rPr sz="54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210" dirty="0">
                <a:solidFill>
                  <a:srgbClr val="FFFFFF"/>
                </a:solidFill>
                <a:latin typeface="Cambria"/>
                <a:cs typeface="Cambria"/>
              </a:rPr>
              <a:t>detection.</a:t>
            </a:r>
            <a:endParaRPr sz="5400">
              <a:latin typeface="Cambria"/>
              <a:cs typeface="Cambria"/>
            </a:endParaRPr>
          </a:p>
          <a:p>
            <a:pPr marL="421640" marR="565150" indent="174625" algn="ctr">
              <a:lnSpc>
                <a:spcPts val="6450"/>
              </a:lnSpc>
              <a:spcBef>
                <a:spcPts val="284"/>
              </a:spcBef>
            </a:pPr>
            <a:r>
              <a:rPr sz="5400" spc="229" dirty="0">
                <a:solidFill>
                  <a:srgbClr val="FFFFFF"/>
                </a:solidFill>
                <a:latin typeface="Cambria"/>
                <a:cs typeface="Cambria"/>
              </a:rPr>
              <a:t>Controlling</a:t>
            </a:r>
            <a:r>
              <a:rPr sz="54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21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54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110" dirty="0">
                <a:solidFill>
                  <a:srgbClr val="FFFFFF"/>
                </a:solidFill>
                <a:latin typeface="Cambria"/>
                <a:cs typeface="Cambria"/>
              </a:rPr>
              <a:t>servo </a:t>
            </a:r>
            <a:r>
              <a:rPr sz="5400" spc="280" dirty="0">
                <a:solidFill>
                  <a:srgbClr val="FFFFFF"/>
                </a:solidFill>
                <a:latin typeface="Cambria"/>
                <a:cs typeface="Cambria"/>
              </a:rPr>
              <a:t>motor</a:t>
            </a:r>
            <a:r>
              <a:rPr sz="54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19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54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240" dirty="0">
                <a:solidFill>
                  <a:srgbClr val="FFFFFF"/>
                </a:solidFill>
                <a:latin typeface="Cambria"/>
                <a:cs typeface="Cambria"/>
              </a:rPr>
              <a:t>automatic</a:t>
            </a:r>
            <a:r>
              <a:rPr sz="54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120" dirty="0">
                <a:solidFill>
                  <a:srgbClr val="FFFFFF"/>
                </a:solidFill>
                <a:latin typeface="Cambria"/>
                <a:cs typeface="Cambria"/>
              </a:rPr>
              <a:t>lid</a:t>
            </a:r>
            <a:endParaRPr sz="5400">
              <a:latin typeface="Cambria"/>
              <a:cs typeface="Cambria"/>
            </a:endParaRPr>
          </a:p>
          <a:p>
            <a:pPr marR="318135" algn="ctr">
              <a:lnSpc>
                <a:spcPts val="6315"/>
              </a:lnSpc>
            </a:pPr>
            <a:r>
              <a:rPr sz="5400" spc="220" dirty="0">
                <a:solidFill>
                  <a:srgbClr val="FFFFFF"/>
                </a:solidFill>
                <a:latin typeface="Cambria"/>
                <a:cs typeface="Cambria"/>
              </a:rPr>
              <a:t>opening.</a:t>
            </a:r>
            <a:endParaRPr sz="5400">
              <a:latin typeface="Cambria"/>
              <a:cs typeface="Cambria"/>
            </a:endParaRPr>
          </a:p>
          <a:p>
            <a:pPr marL="12700" marR="5080" algn="ctr">
              <a:lnSpc>
                <a:spcPct val="100699"/>
              </a:lnSpc>
            </a:pPr>
            <a:r>
              <a:rPr sz="5400" spc="165" dirty="0">
                <a:solidFill>
                  <a:srgbClr val="FFFFFF"/>
                </a:solidFill>
                <a:latin typeface="Cambria"/>
                <a:cs typeface="Cambria"/>
              </a:rPr>
              <a:t>Activating</a:t>
            </a:r>
            <a:r>
              <a:rPr sz="54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245" dirty="0">
                <a:solidFill>
                  <a:srgbClr val="FFFFFF"/>
                </a:solidFill>
                <a:latin typeface="Cambria"/>
                <a:cs typeface="Cambria"/>
              </a:rPr>
              <a:t>buzzer</a:t>
            </a:r>
            <a:r>
              <a:rPr sz="54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24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54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320" dirty="0">
                <a:solidFill>
                  <a:srgbClr val="FFFFFF"/>
                </a:solidFill>
                <a:latin typeface="Cambria"/>
                <a:cs typeface="Cambria"/>
              </a:rPr>
              <a:t>LED </a:t>
            </a:r>
            <a:r>
              <a:rPr sz="5400" spc="225" dirty="0">
                <a:solidFill>
                  <a:srgbClr val="FFFFFF"/>
                </a:solidFill>
                <a:latin typeface="Cambria"/>
                <a:cs typeface="Cambria"/>
              </a:rPr>
              <a:t>when</a:t>
            </a:r>
            <a:r>
              <a:rPr sz="54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21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54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229" dirty="0">
                <a:solidFill>
                  <a:srgbClr val="FFFFFF"/>
                </a:solidFill>
                <a:latin typeface="Cambria"/>
                <a:cs typeface="Cambria"/>
              </a:rPr>
              <a:t>bin</a:t>
            </a:r>
            <a:r>
              <a:rPr sz="54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9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54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175" dirty="0">
                <a:solidFill>
                  <a:srgbClr val="FFFFFF"/>
                </a:solidFill>
                <a:latin typeface="Cambria"/>
                <a:cs typeface="Cambria"/>
              </a:rPr>
              <a:t>full.</a:t>
            </a:r>
            <a:endParaRPr sz="5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39" y="558800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62"/>
                  </a:lnTo>
                  <a:lnTo>
                    <a:pt x="7082739" y="3179622"/>
                  </a:lnTo>
                  <a:lnTo>
                    <a:pt x="7082739" y="55880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5540"/>
            <a:chOff x="0" y="4062768"/>
            <a:chExt cx="4617085" cy="622554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6150"/>
            </a:xfrm>
            <a:custGeom>
              <a:avLst/>
              <a:gdLst/>
              <a:ahLst/>
              <a:cxnLst/>
              <a:rect l="l" t="t" r="r" b="b"/>
              <a:pathLst>
                <a:path w="4617085" h="3486150">
                  <a:moveTo>
                    <a:pt x="1392351" y="0"/>
                  </a:moveTo>
                  <a:lnTo>
                    <a:pt x="0" y="1391813"/>
                  </a:lnTo>
                  <a:lnTo>
                    <a:pt x="0" y="3485895"/>
                  </a:lnTo>
                  <a:lnTo>
                    <a:pt x="4353736" y="3485895"/>
                  </a:lnTo>
                  <a:lnTo>
                    <a:pt x="4616564" y="3222966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3453" y="824446"/>
            <a:ext cx="739140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spc="245" dirty="0"/>
              <a:t>Working</a:t>
            </a:r>
            <a:r>
              <a:rPr sz="6900" spc="235" dirty="0"/>
              <a:t> </a:t>
            </a:r>
            <a:r>
              <a:rPr sz="6900" spc="215" dirty="0"/>
              <a:t>Principle</a:t>
            </a:r>
            <a:endParaRPr sz="6900"/>
          </a:p>
        </p:txBody>
      </p:sp>
      <p:sp>
        <p:nvSpPr>
          <p:cNvPr id="11" name="object 11"/>
          <p:cNvSpPr txBox="1"/>
          <p:nvPr/>
        </p:nvSpPr>
        <p:spPr>
          <a:xfrm>
            <a:off x="1707032" y="2723470"/>
            <a:ext cx="8934450" cy="5544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36600" marR="859155" algn="ctr">
              <a:lnSpc>
                <a:spcPct val="100000"/>
              </a:lnSpc>
              <a:spcBef>
                <a:spcPts val="125"/>
              </a:spcBef>
            </a:pPr>
            <a:r>
              <a:rPr sz="4500" spc="19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5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45" dirty="0">
                <a:solidFill>
                  <a:srgbClr val="FFFFFF"/>
                </a:solidFill>
                <a:latin typeface="Cambria"/>
                <a:cs typeface="Cambria"/>
              </a:rPr>
              <a:t>IR</a:t>
            </a:r>
            <a:r>
              <a:rPr sz="45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50" dirty="0">
                <a:solidFill>
                  <a:srgbClr val="FFFFFF"/>
                </a:solidFill>
                <a:latin typeface="Cambria"/>
                <a:cs typeface="Cambria"/>
              </a:rPr>
              <a:t>sensor</a:t>
            </a:r>
            <a:r>
              <a:rPr sz="45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65" dirty="0">
                <a:solidFill>
                  <a:srgbClr val="FFFFFF"/>
                </a:solidFill>
                <a:latin typeface="Cambria"/>
                <a:cs typeface="Cambria"/>
              </a:rPr>
              <a:t>detects</a:t>
            </a:r>
            <a:r>
              <a:rPr sz="45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90" dirty="0">
                <a:solidFill>
                  <a:srgbClr val="FFFFFF"/>
                </a:solidFill>
                <a:latin typeface="Cambria"/>
                <a:cs typeface="Cambria"/>
              </a:rPr>
              <a:t>waste </a:t>
            </a:r>
            <a:r>
              <a:rPr sz="4500" spc="180" dirty="0">
                <a:solidFill>
                  <a:srgbClr val="FFFFFF"/>
                </a:solidFill>
                <a:latin typeface="Cambria"/>
                <a:cs typeface="Cambria"/>
              </a:rPr>
              <a:t>approaching</a:t>
            </a:r>
            <a:r>
              <a:rPr sz="4500" spc="170" dirty="0">
                <a:solidFill>
                  <a:srgbClr val="FFFFFF"/>
                </a:solidFill>
                <a:latin typeface="Cambria"/>
                <a:cs typeface="Cambria"/>
              </a:rPr>
              <a:t> the </a:t>
            </a:r>
            <a:r>
              <a:rPr sz="4500" spc="160" dirty="0">
                <a:solidFill>
                  <a:srgbClr val="FFFFFF"/>
                </a:solidFill>
                <a:latin typeface="Cambria"/>
                <a:cs typeface="Cambria"/>
              </a:rPr>
              <a:t>bin.</a:t>
            </a:r>
            <a:endParaRPr sz="45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4500" spc="19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5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10" dirty="0">
                <a:solidFill>
                  <a:srgbClr val="FFFFFF"/>
                </a:solidFill>
                <a:latin typeface="Cambria"/>
                <a:cs typeface="Cambria"/>
              </a:rPr>
              <a:t>servo</a:t>
            </a:r>
            <a:r>
              <a:rPr sz="45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229" dirty="0">
                <a:solidFill>
                  <a:srgbClr val="FFFFFF"/>
                </a:solidFill>
                <a:latin typeface="Cambria"/>
                <a:cs typeface="Cambria"/>
              </a:rPr>
              <a:t>motor</a:t>
            </a:r>
            <a:r>
              <a:rPr sz="45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210" dirty="0">
                <a:solidFill>
                  <a:srgbClr val="FFFFFF"/>
                </a:solidFill>
                <a:latin typeface="Cambria"/>
                <a:cs typeface="Cambria"/>
              </a:rPr>
              <a:t>opens</a:t>
            </a:r>
            <a:r>
              <a:rPr sz="45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5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25" dirty="0">
                <a:solidFill>
                  <a:srgbClr val="FFFFFF"/>
                </a:solidFill>
                <a:latin typeface="Cambria"/>
                <a:cs typeface="Cambria"/>
              </a:rPr>
              <a:t>lid</a:t>
            </a:r>
            <a:r>
              <a:rPr sz="45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3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endParaRPr sz="4500">
              <a:latin typeface="Cambria"/>
              <a:cs typeface="Cambria"/>
            </a:endParaRPr>
          </a:p>
          <a:p>
            <a:pPr marR="268605" algn="ctr">
              <a:lnSpc>
                <a:spcPct val="100000"/>
              </a:lnSpc>
            </a:pPr>
            <a:r>
              <a:rPr sz="4500" spc="130" dirty="0">
                <a:solidFill>
                  <a:srgbClr val="FFFFFF"/>
                </a:solidFill>
                <a:latin typeface="Cambria"/>
                <a:cs typeface="Cambria"/>
              </a:rPr>
              <a:t>disposal.</a:t>
            </a:r>
            <a:endParaRPr sz="4500">
              <a:latin typeface="Cambria"/>
              <a:cs typeface="Cambria"/>
            </a:endParaRPr>
          </a:p>
          <a:p>
            <a:pPr marL="262255" marR="254635" algn="ctr">
              <a:lnSpc>
                <a:spcPts val="5480"/>
              </a:lnSpc>
              <a:spcBef>
                <a:spcPts val="114"/>
              </a:spcBef>
            </a:pPr>
            <a:r>
              <a:rPr sz="4500" spc="19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5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50" dirty="0">
                <a:solidFill>
                  <a:srgbClr val="FFFFFF"/>
                </a:solidFill>
                <a:latin typeface="Cambria"/>
                <a:cs typeface="Cambria"/>
              </a:rPr>
              <a:t>ultrasonic</a:t>
            </a:r>
            <a:r>
              <a:rPr sz="45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50" dirty="0">
                <a:solidFill>
                  <a:srgbClr val="FFFFFF"/>
                </a:solidFill>
                <a:latin typeface="Cambria"/>
                <a:cs typeface="Cambria"/>
              </a:rPr>
              <a:t>sensor</a:t>
            </a:r>
            <a:r>
              <a:rPr sz="45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60" dirty="0">
                <a:solidFill>
                  <a:srgbClr val="FFFFFF"/>
                </a:solidFill>
                <a:latin typeface="Cambria"/>
                <a:cs typeface="Cambria"/>
              </a:rPr>
              <a:t>measures </a:t>
            </a:r>
            <a:r>
              <a:rPr sz="4500" spc="1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5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95" dirty="0">
                <a:solidFill>
                  <a:srgbClr val="FFFFFF"/>
                </a:solidFill>
                <a:latin typeface="Cambria"/>
                <a:cs typeface="Cambria"/>
              </a:rPr>
              <a:t>waste</a:t>
            </a:r>
            <a:r>
              <a:rPr sz="45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75" dirty="0">
                <a:solidFill>
                  <a:srgbClr val="FFFFFF"/>
                </a:solidFill>
                <a:latin typeface="Cambria"/>
                <a:cs typeface="Cambria"/>
              </a:rPr>
              <a:t>level.</a:t>
            </a:r>
            <a:endParaRPr sz="4500">
              <a:latin typeface="Cambria"/>
              <a:cs typeface="Cambria"/>
            </a:endParaRPr>
          </a:p>
          <a:p>
            <a:pPr marL="15240" algn="ctr">
              <a:lnSpc>
                <a:spcPts val="5200"/>
              </a:lnSpc>
            </a:pPr>
            <a:r>
              <a:rPr sz="4500" spc="210" dirty="0">
                <a:solidFill>
                  <a:srgbClr val="FFFFFF"/>
                </a:solidFill>
                <a:latin typeface="Cambria"/>
                <a:cs typeface="Cambria"/>
              </a:rPr>
              <a:t>If</a:t>
            </a:r>
            <a:r>
              <a:rPr sz="45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5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204" dirty="0">
                <a:solidFill>
                  <a:srgbClr val="FFFFFF"/>
                </a:solidFill>
                <a:latin typeface="Cambria"/>
                <a:cs typeface="Cambria"/>
              </a:rPr>
              <a:t>bin</a:t>
            </a:r>
            <a:r>
              <a:rPr sz="45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7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4500" spc="165" dirty="0">
                <a:solidFill>
                  <a:srgbClr val="FFFFFF"/>
                </a:solidFill>
                <a:latin typeface="Cambria"/>
                <a:cs typeface="Cambria"/>
              </a:rPr>
              <a:t> full, </a:t>
            </a:r>
            <a:r>
              <a:rPr sz="4500" spc="1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5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95" dirty="0">
                <a:solidFill>
                  <a:srgbClr val="FFFFFF"/>
                </a:solidFill>
                <a:latin typeface="Cambria"/>
                <a:cs typeface="Cambria"/>
              </a:rPr>
              <a:t>buzzer</a:t>
            </a:r>
            <a:r>
              <a:rPr sz="45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endParaRPr sz="4500">
              <a:latin typeface="Cambria"/>
              <a:cs typeface="Cambria"/>
            </a:endParaRPr>
          </a:p>
          <a:p>
            <a:pPr marR="122555" algn="ctr">
              <a:lnSpc>
                <a:spcPct val="100000"/>
              </a:lnSpc>
              <a:spcBef>
                <a:spcPts val="75"/>
              </a:spcBef>
            </a:pPr>
            <a:r>
              <a:rPr sz="4500" spc="285" dirty="0">
                <a:solidFill>
                  <a:srgbClr val="FFFFFF"/>
                </a:solidFill>
                <a:latin typeface="Cambria"/>
                <a:cs typeface="Cambria"/>
              </a:rPr>
              <a:t>LED</a:t>
            </a:r>
            <a:r>
              <a:rPr sz="45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95" dirty="0">
                <a:solidFill>
                  <a:srgbClr val="FFFFFF"/>
                </a:solidFill>
                <a:latin typeface="Cambria"/>
                <a:cs typeface="Cambria"/>
              </a:rPr>
              <a:t>alert</a:t>
            </a:r>
            <a:r>
              <a:rPr sz="45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1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5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spc="95" dirty="0">
                <a:solidFill>
                  <a:srgbClr val="FFFFFF"/>
                </a:solidFill>
                <a:latin typeface="Cambria"/>
                <a:cs typeface="Cambria"/>
              </a:rPr>
              <a:t>user.</a:t>
            </a:r>
            <a:endParaRPr sz="4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60"/>
                </a:lnTo>
                <a:lnTo>
                  <a:pt x="827410" y="2669070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1" y="0"/>
                  </a:moveTo>
                  <a:lnTo>
                    <a:pt x="0" y="3224214"/>
                  </a:lnTo>
                  <a:lnTo>
                    <a:pt x="698120" y="3922064"/>
                  </a:lnTo>
                  <a:lnTo>
                    <a:pt x="5750844" y="3922064"/>
                  </a:lnTo>
                  <a:lnTo>
                    <a:pt x="6448424" y="3224214"/>
                  </a:lnTo>
                  <a:lnTo>
                    <a:pt x="322546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27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9"/>
                  </a:lnTo>
                  <a:lnTo>
                    <a:pt x="0" y="5622931"/>
                  </a:lnTo>
                  <a:lnTo>
                    <a:pt x="825817" y="6448428"/>
                  </a:lnTo>
                  <a:lnTo>
                    <a:pt x="4050029" y="3225469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46" y="0"/>
              <a:ext cx="6372223" cy="60495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35976" y="756399"/>
            <a:ext cx="8745855" cy="816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200" spc="250" dirty="0"/>
              <a:t>Data</a:t>
            </a:r>
            <a:r>
              <a:rPr sz="5200" spc="185" dirty="0"/>
              <a:t> </a:t>
            </a:r>
            <a:r>
              <a:rPr sz="5200" spc="235" dirty="0"/>
              <a:t>Collection</a:t>
            </a:r>
            <a:r>
              <a:rPr sz="5200" spc="185" dirty="0"/>
              <a:t> </a:t>
            </a:r>
            <a:r>
              <a:rPr sz="5200" spc="229" dirty="0"/>
              <a:t>and</a:t>
            </a:r>
            <a:r>
              <a:rPr sz="5200" dirty="0"/>
              <a:t> </a:t>
            </a:r>
            <a:r>
              <a:rPr sz="5200" spc="110" dirty="0"/>
              <a:t>Analysis</a:t>
            </a:r>
            <a:endParaRPr sz="5200"/>
          </a:p>
        </p:txBody>
      </p:sp>
      <p:sp>
        <p:nvSpPr>
          <p:cNvPr id="8" name="object 8"/>
          <p:cNvSpPr txBox="1"/>
          <p:nvPr/>
        </p:nvSpPr>
        <p:spPr>
          <a:xfrm>
            <a:off x="7540891" y="2795543"/>
            <a:ext cx="6981190" cy="5984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0"/>
              </a:spcBef>
            </a:pPr>
            <a:r>
              <a:rPr sz="3900" spc="12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39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25" dirty="0">
                <a:solidFill>
                  <a:srgbClr val="FFFFFF"/>
                </a:solidFill>
                <a:latin typeface="Tahoma"/>
                <a:cs typeface="Tahoma"/>
              </a:rPr>
              <a:t>collected</a:t>
            </a:r>
            <a:r>
              <a:rPr sz="39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2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39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60" dirty="0">
                <a:solidFill>
                  <a:srgbClr val="FFFFFF"/>
                </a:solidFill>
                <a:latin typeface="Tahoma"/>
                <a:cs typeface="Tahoma"/>
              </a:rPr>
              <a:t>sensors</a:t>
            </a:r>
            <a:r>
              <a:rPr sz="39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8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3900" spc="125" dirty="0">
                <a:solidFill>
                  <a:srgbClr val="FFFFFF"/>
                </a:solidFill>
                <a:latin typeface="Tahoma"/>
                <a:cs typeface="Tahoma"/>
              </a:rPr>
              <a:t>analyzed</a:t>
            </a:r>
            <a:r>
              <a:rPr sz="39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9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55" dirty="0">
                <a:solidFill>
                  <a:srgbClr val="FFFFFF"/>
                </a:solidFill>
                <a:latin typeface="Tahoma"/>
                <a:cs typeface="Tahoma"/>
              </a:rPr>
              <a:t>provide</a:t>
            </a:r>
            <a:r>
              <a:rPr sz="39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ahoma"/>
                <a:cs typeface="Tahoma"/>
              </a:rPr>
              <a:t>insights </a:t>
            </a:r>
            <a:r>
              <a:rPr sz="3900" spc="155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39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14" dirty="0">
                <a:solidFill>
                  <a:srgbClr val="FFFFFF"/>
                </a:solidFill>
                <a:latin typeface="Tahoma"/>
                <a:cs typeface="Tahoma"/>
              </a:rPr>
              <a:t>waste</a:t>
            </a:r>
            <a:r>
              <a:rPr sz="39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25" dirty="0">
                <a:solidFill>
                  <a:srgbClr val="FFFFFF"/>
                </a:solidFill>
                <a:latin typeface="Tahoma"/>
                <a:cs typeface="Tahoma"/>
              </a:rPr>
              <a:t>generation </a:t>
            </a:r>
            <a:r>
              <a:rPr sz="3900" spc="110" dirty="0">
                <a:solidFill>
                  <a:srgbClr val="FFFFFF"/>
                </a:solidFill>
                <a:latin typeface="Tahoma"/>
                <a:cs typeface="Tahoma"/>
              </a:rPr>
              <a:t>patterns.</a:t>
            </a:r>
            <a:r>
              <a:rPr sz="39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39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55" dirty="0">
                <a:solidFill>
                  <a:srgbClr val="FFFFFF"/>
                </a:solidFill>
                <a:latin typeface="Tahoma"/>
                <a:cs typeface="Tahoma"/>
              </a:rPr>
              <a:t>information helps</a:t>
            </a:r>
            <a:r>
              <a:rPr sz="39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5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39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35" dirty="0">
                <a:solidFill>
                  <a:srgbClr val="FFFFFF"/>
                </a:solidFill>
                <a:latin typeface="Tahoma"/>
                <a:cs typeface="Tahoma"/>
              </a:rPr>
              <a:t>optimizing</a:t>
            </a:r>
            <a:r>
              <a:rPr sz="39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20" dirty="0">
                <a:solidFill>
                  <a:srgbClr val="FFFFFF"/>
                </a:solidFill>
                <a:latin typeface="Tahoma"/>
                <a:cs typeface="Tahoma"/>
              </a:rPr>
              <a:t>collection </a:t>
            </a:r>
            <a:r>
              <a:rPr sz="3900" spc="145" dirty="0">
                <a:solidFill>
                  <a:srgbClr val="FFFFFF"/>
                </a:solidFill>
                <a:latin typeface="Tahoma"/>
                <a:cs typeface="Tahoma"/>
              </a:rPr>
              <a:t>schedules</a:t>
            </a:r>
            <a:r>
              <a:rPr sz="39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9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05" dirty="0">
                <a:solidFill>
                  <a:srgbClr val="FFFFFF"/>
                </a:solidFill>
                <a:latin typeface="Tahoma"/>
                <a:cs typeface="Tahoma"/>
              </a:rPr>
              <a:t>routes, </a:t>
            </a:r>
            <a:r>
              <a:rPr sz="3900" spc="135" dirty="0">
                <a:solidFill>
                  <a:srgbClr val="FFFFFF"/>
                </a:solidFill>
                <a:latin typeface="Tahoma"/>
                <a:cs typeface="Tahoma"/>
              </a:rPr>
              <a:t>reducing</a:t>
            </a:r>
            <a:r>
              <a:rPr sz="39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Tahoma"/>
                <a:cs typeface="Tahoma"/>
              </a:rPr>
              <a:t>costs,</a:t>
            </a:r>
            <a:r>
              <a:rPr sz="39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6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3900" spc="145" dirty="0">
                <a:solidFill>
                  <a:srgbClr val="FFFFFF"/>
                </a:solidFill>
                <a:latin typeface="Tahoma"/>
                <a:cs typeface="Tahoma"/>
              </a:rPr>
              <a:t>minimizing</a:t>
            </a:r>
            <a:r>
              <a:rPr sz="39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45" dirty="0">
                <a:solidFill>
                  <a:srgbClr val="FFFFFF"/>
                </a:solidFill>
                <a:latin typeface="Tahoma"/>
                <a:cs typeface="Tahoma"/>
              </a:rPr>
              <a:t>environmental </a:t>
            </a:r>
            <a:r>
              <a:rPr sz="3900" spc="105" dirty="0">
                <a:solidFill>
                  <a:srgbClr val="FFFFFF"/>
                </a:solidFill>
                <a:latin typeface="Tahoma"/>
                <a:cs typeface="Tahoma"/>
              </a:rPr>
              <a:t>impact.</a:t>
            </a:r>
            <a:r>
              <a:rPr sz="39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Tahoma"/>
                <a:cs typeface="Tahoma"/>
              </a:rPr>
              <a:t>Effective</a:t>
            </a:r>
            <a:r>
              <a:rPr sz="39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3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39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ahoma"/>
                <a:cs typeface="Tahoma"/>
              </a:rPr>
              <a:t>analysis </a:t>
            </a:r>
            <a:r>
              <a:rPr sz="3900" spc="10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39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20" dirty="0">
                <a:solidFill>
                  <a:srgbClr val="FFFFFF"/>
                </a:solidFill>
                <a:latin typeface="Tahoma"/>
                <a:cs typeface="Tahoma"/>
              </a:rPr>
              <a:t>crucial</a:t>
            </a:r>
            <a:r>
              <a:rPr sz="39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1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9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spc="90" dirty="0">
                <a:solidFill>
                  <a:srgbClr val="FFFFFF"/>
                </a:solidFill>
                <a:latin typeface="Tahoma"/>
                <a:cs typeface="Tahoma"/>
              </a:rPr>
              <a:t>sustainability.</a:t>
            </a:r>
            <a:endParaRPr sz="3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60"/>
                </a:lnTo>
                <a:lnTo>
                  <a:pt x="827410" y="2669070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1" y="0"/>
                  </a:moveTo>
                  <a:lnTo>
                    <a:pt x="0" y="3224214"/>
                  </a:lnTo>
                  <a:lnTo>
                    <a:pt x="698120" y="3922064"/>
                  </a:lnTo>
                  <a:lnTo>
                    <a:pt x="5750844" y="3922064"/>
                  </a:lnTo>
                  <a:lnTo>
                    <a:pt x="6448424" y="3224214"/>
                  </a:lnTo>
                  <a:lnTo>
                    <a:pt x="322546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27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9"/>
                  </a:lnTo>
                  <a:lnTo>
                    <a:pt x="0" y="5622931"/>
                  </a:lnTo>
                  <a:lnTo>
                    <a:pt x="825817" y="6448428"/>
                  </a:lnTo>
                  <a:lnTo>
                    <a:pt x="4050029" y="3225469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46" y="0"/>
              <a:ext cx="6372223" cy="60495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26058" y="909320"/>
            <a:ext cx="6272530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sz="4400" spc="170" dirty="0"/>
              <a:t>Benefits</a:t>
            </a:r>
            <a:r>
              <a:rPr sz="4400" spc="175" dirty="0"/>
              <a:t> </a:t>
            </a:r>
            <a:r>
              <a:rPr sz="4400" spc="265" dirty="0"/>
              <a:t>of</a:t>
            </a:r>
            <a:r>
              <a:rPr sz="4400" spc="175" dirty="0"/>
              <a:t> </a:t>
            </a:r>
            <a:r>
              <a:rPr sz="4400" spc="210" dirty="0"/>
              <a:t>Smart</a:t>
            </a:r>
            <a:r>
              <a:rPr sz="4400" spc="20" dirty="0"/>
              <a:t> </a:t>
            </a:r>
            <a:r>
              <a:rPr sz="4400" spc="120" dirty="0"/>
              <a:t>Waste </a:t>
            </a:r>
            <a:r>
              <a:rPr sz="4400" spc="215" dirty="0"/>
              <a:t>Management</a:t>
            </a:r>
            <a:endParaRPr sz="4400"/>
          </a:p>
        </p:txBody>
      </p:sp>
      <p:grpSp>
        <p:nvGrpSpPr>
          <p:cNvPr id="8" name="object 8"/>
          <p:cNvGrpSpPr/>
          <p:nvPr/>
        </p:nvGrpSpPr>
        <p:grpSpPr>
          <a:xfrm>
            <a:off x="7470165" y="4744796"/>
            <a:ext cx="6833234" cy="1639570"/>
            <a:chOff x="7470165" y="4744796"/>
            <a:chExt cx="6833234" cy="16395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0165" y="5313743"/>
              <a:ext cx="3634422" cy="4981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8972" y="4756429"/>
              <a:ext cx="2634259" cy="4843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0859" y="5885243"/>
              <a:ext cx="5989904" cy="4988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2741" y="4744796"/>
              <a:ext cx="1770634" cy="38625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430947" y="2922955"/>
            <a:ext cx="6445250" cy="631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8290">
              <a:lnSpc>
                <a:spcPct val="100000"/>
              </a:lnSpc>
              <a:spcBef>
                <a:spcPts val="100"/>
              </a:spcBef>
              <a:tabLst>
                <a:tab pos="4813935" algn="l"/>
              </a:tabLst>
            </a:pPr>
            <a:r>
              <a:rPr sz="3750" spc="105" dirty="0">
                <a:solidFill>
                  <a:srgbClr val="FFFFFF"/>
                </a:solidFill>
                <a:latin typeface="Tahoma"/>
                <a:cs typeface="Tahoma"/>
              </a:rPr>
              <a:t>Implementing</a:t>
            </a:r>
            <a:r>
              <a:rPr sz="37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6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37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-125" dirty="0">
                <a:solidFill>
                  <a:srgbClr val="FFFFFF"/>
                </a:solidFill>
                <a:latin typeface="Tahoma"/>
                <a:cs typeface="Tahoma"/>
              </a:rPr>
              <a:t>IoT-</a:t>
            </a:r>
            <a:r>
              <a:rPr sz="3750" spc="114" dirty="0">
                <a:solidFill>
                  <a:srgbClr val="FFFFFF"/>
                </a:solidFill>
                <a:latin typeface="Tahoma"/>
                <a:cs typeface="Tahoma"/>
              </a:rPr>
              <a:t>driven </a:t>
            </a:r>
            <a:r>
              <a:rPr sz="3750" spc="100" dirty="0">
                <a:solidFill>
                  <a:srgbClr val="FFFFFF"/>
                </a:solidFill>
                <a:latin typeface="Tahoma"/>
                <a:cs typeface="Tahoma"/>
              </a:rPr>
              <a:t>waste</a:t>
            </a:r>
            <a:r>
              <a:rPr sz="375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50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sz="375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05" dirty="0">
                <a:solidFill>
                  <a:srgbClr val="FFFFFF"/>
                </a:solidFill>
                <a:latin typeface="Tahoma"/>
                <a:cs typeface="Tahoma"/>
              </a:rPr>
              <a:t>system </a:t>
            </a:r>
            <a:r>
              <a:rPr sz="3750" spc="114" dirty="0">
                <a:solidFill>
                  <a:srgbClr val="FFFFFF"/>
                </a:solidFill>
                <a:latin typeface="Tahoma"/>
                <a:cs typeface="Tahoma"/>
              </a:rPr>
              <a:t>offers</a:t>
            </a:r>
            <a:r>
              <a:rPr sz="37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90" dirty="0">
                <a:solidFill>
                  <a:srgbClr val="FFFFFF"/>
                </a:solidFill>
                <a:latin typeface="Tahoma"/>
                <a:cs typeface="Tahoma"/>
              </a:rPr>
              <a:t>numerous</a:t>
            </a:r>
            <a:r>
              <a:rPr sz="375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ahoma"/>
                <a:cs typeface="Tahoma"/>
              </a:rPr>
              <a:t>benefits, </a:t>
            </a:r>
            <a:r>
              <a:rPr sz="3750" spc="110" dirty="0">
                <a:solidFill>
                  <a:srgbClr val="FFFFFF"/>
                </a:solidFill>
                <a:latin typeface="Tahoma"/>
                <a:cs typeface="Tahoma"/>
              </a:rPr>
              <a:t>including</a:t>
            </a:r>
            <a:r>
              <a:rPr sz="37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750" spc="-5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endParaRPr sz="3750">
              <a:latin typeface="Tahoma"/>
              <a:cs typeface="Tahoma"/>
            </a:endParaRPr>
          </a:p>
          <a:p>
            <a:pPr marL="3664585">
              <a:lnSpc>
                <a:spcPct val="100000"/>
              </a:lnSpc>
            </a:pPr>
            <a:r>
              <a:rPr sz="3750" spc="-18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3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5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3750">
              <a:latin typeface="Tahoma"/>
              <a:cs typeface="Tahoma"/>
            </a:endParaRPr>
          </a:p>
          <a:p>
            <a:pPr marL="6015355">
              <a:lnSpc>
                <a:spcPct val="100000"/>
              </a:lnSpc>
            </a:pPr>
            <a:r>
              <a:rPr sz="37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75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3750" spc="80" dirty="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sz="375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00" dirty="0">
                <a:solidFill>
                  <a:srgbClr val="FFFFFF"/>
                </a:solidFill>
                <a:latin typeface="Tahoma"/>
                <a:cs typeface="Tahoma"/>
              </a:rPr>
              <a:t>advantages</a:t>
            </a:r>
            <a:r>
              <a:rPr sz="37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30" dirty="0">
                <a:solidFill>
                  <a:srgbClr val="FFFFFF"/>
                </a:solidFill>
                <a:latin typeface="Tahoma"/>
                <a:cs typeface="Tahoma"/>
              </a:rPr>
              <a:t>contribute </a:t>
            </a:r>
            <a:r>
              <a:rPr sz="3750" spc="1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1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5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25" dirty="0">
                <a:solidFill>
                  <a:srgbClr val="FFFFFF"/>
                </a:solidFill>
                <a:latin typeface="Tahoma"/>
                <a:cs typeface="Tahoma"/>
              </a:rPr>
              <a:t>cleaner</a:t>
            </a:r>
            <a:r>
              <a:rPr sz="3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7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75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80" dirty="0">
                <a:solidFill>
                  <a:srgbClr val="FFFFFF"/>
                </a:solidFill>
                <a:latin typeface="Tahoma"/>
                <a:cs typeface="Tahoma"/>
              </a:rPr>
              <a:t>more </a:t>
            </a:r>
            <a:r>
              <a:rPr sz="3750" spc="125" dirty="0">
                <a:solidFill>
                  <a:srgbClr val="FFFFFF"/>
                </a:solidFill>
                <a:latin typeface="Tahoma"/>
                <a:cs typeface="Tahoma"/>
              </a:rPr>
              <a:t>sustainable</a:t>
            </a:r>
            <a:r>
              <a:rPr sz="37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65" dirty="0">
                <a:solidFill>
                  <a:srgbClr val="FFFFFF"/>
                </a:solidFill>
                <a:latin typeface="Tahoma"/>
                <a:cs typeface="Tahoma"/>
              </a:rPr>
              <a:t>urban </a:t>
            </a:r>
            <a:r>
              <a:rPr sz="3750" spc="125" dirty="0">
                <a:solidFill>
                  <a:srgbClr val="FFFFFF"/>
                </a:solidFill>
                <a:latin typeface="Tahoma"/>
                <a:cs typeface="Tahoma"/>
              </a:rPr>
              <a:t>environment,</a:t>
            </a:r>
            <a:r>
              <a:rPr sz="37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20" dirty="0">
                <a:solidFill>
                  <a:srgbClr val="FFFFFF"/>
                </a:solidFill>
                <a:latin typeface="Tahoma"/>
                <a:cs typeface="Tahoma"/>
              </a:rPr>
              <a:t>enhancing </a:t>
            </a:r>
            <a:r>
              <a:rPr sz="3750" spc="114" dirty="0">
                <a:solidFill>
                  <a:srgbClr val="FFFFFF"/>
                </a:solidFill>
                <a:latin typeface="Tahoma"/>
                <a:cs typeface="Tahoma"/>
              </a:rPr>
              <a:t>residents'</a:t>
            </a:r>
            <a:r>
              <a:rPr sz="375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05" dirty="0">
                <a:solidFill>
                  <a:srgbClr val="FFFFFF"/>
                </a:solidFill>
                <a:latin typeface="Tahoma"/>
                <a:cs typeface="Tahoma"/>
              </a:rPr>
              <a:t>quality</a:t>
            </a:r>
            <a:r>
              <a:rPr sz="37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12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7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spc="-10" dirty="0">
                <a:solidFill>
                  <a:srgbClr val="FFFFFF"/>
                </a:solidFill>
                <a:latin typeface="Tahoma"/>
                <a:cs typeface="Tahoma"/>
              </a:rPr>
              <a:t>life.</a:t>
            </a:r>
            <a:endParaRPr sz="3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464</Words>
  <Application>Microsoft Office PowerPoint</Application>
  <PresentationFormat>Custom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Cambria</vt:lpstr>
      <vt:lpstr>Tahoma</vt:lpstr>
      <vt:lpstr>Office Theme</vt:lpstr>
      <vt:lpstr>PowerPoint Presentation</vt:lpstr>
      <vt:lpstr>Introduction to Smart Waste Management</vt:lpstr>
      <vt:lpstr>Project Objectives</vt:lpstr>
      <vt:lpstr>Components Used</vt:lpstr>
      <vt:lpstr>Connections</vt:lpstr>
      <vt:lpstr>Code Explanation (Main Logic)</vt:lpstr>
      <vt:lpstr>Working Principle</vt:lpstr>
      <vt:lpstr>Data Collection and Analysis</vt:lpstr>
      <vt:lpstr>Benefits of Smart Waste Management</vt:lpstr>
      <vt:lpstr>Expected Results</vt:lpstr>
      <vt:lpstr>Case Studies and Success Stories</vt:lpstr>
      <vt:lpstr>Future of Urban Waste Management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Eng. Abdul Rahman</cp:lastModifiedBy>
  <cp:revision>1</cp:revision>
  <dcterms:created xsi:type="dcterms:W3CDTF">2025-02-03T23:12:55Z</dcterms:created>
  <dcterms:modified xsi:type="dcterms:W3CDTF">2025-02-04T17:31:44Z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2025-02-03T00:00:00Z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2025-02-03T00:00:00Z</vt:filetime>
  </property>
  <property fmtid="{D5CDD505-2E9C-101B-9397-08002B2CF9AE}" pid="5" name="Producer">
    <vt:lpwstr>GPL Ghostscript 10.04.0</vt:lpwstr>
  </property>
</Properties>
</file>